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Светлый стиль 1 - акцент 2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2"/>
              </a:solidFill>
            </a:ln>
          </a:top>
          <a:bottom>
            <a:ln w="12700">
              <a:solidFill>
                <a:schemeClr val="accent2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  <a:fill>
          <a:solidFill>
            <a:schemeClr val="accent2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68D230F3-CF80-4859-8CE7-A43EE81993B5}" styleName="Светлый стиль 1 - акцент 6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6"/>
              </a:solidFill>
            </a:ln>
          </a:top>
          <a:bottom>
            <a:ln w="12700">
              <a:solidFill>
                <a:schemeClr val="accent6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band2V>
      <a:tcStyle>
        <a:tcBdr/>
        <a:fill>
          <a:solidFill>
            <a:schemeClr val="accent6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6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6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D27102A9-8310-4765-A935-A1911B00CA55}" styleName="Светлый стиль 1 - акцент 4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4"/>
              </a:solidFill>
            </a:ln>
          </a:top>
          <a:bottom>
            <a:ln w="12700">
              <a:solidFill>
                <a:schemeClr val="accent4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band2V>
      <a:tcStyle>
        <a:tcBdr/>
        <a:fill>
          <a:solidFill>
            <a:schemeClr val="accent4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4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4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autoTitleDeleted val="1"/>
    <c:plotArea>
      <c:layout>
        <c:manualLayout>
          <c:layoutTarget val="inner"/>
          <c:xMode val="edge"/>
          <c:yMode val="edge"/>
          <c:x val="0.10584"/>
          <c:y val="0.18116000000000004"/>
          <c:w val="0.6936105090382455"/>
          <c:h val="0.61813000000000062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прибыль организаций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Sheet1!$A$5:$A$6</c:f>
              <c:strCache>
                <c:ptCount val="2"/>
                <c:pt idx="0">
                  <c:v>на 1.07.23</c:v>
                </c:pt>
                <c:pt idx="1">
                  <c:v>на 1.07.24</c:v>
                </c:pt>
              </c:strCache>
            </c:strRef>
          </c:cat>
          <c:val>
            <c:numRef>
              <c:f>Sheet1!$B$5:$B$6</c:f>
              <c:numCache>
                <c:formatCode>#,##0.0</c:formatCode>
                <c:ptCount val="2"/>
                <c:pt idx="0">
                  <c:v>154.30000000000001</c:v>
                </c:pt>
                <c:pt idx="1">
                  <c:v>119.3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E2-4EC5-932B-05CA4E3439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убыток организаций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-9,7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E2-4EC5-932B-05CA4E343993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Sheet1!$A$5:$A$6</c:f>
              <c:strCache>
                <c:ptCount val="2"/>
                <c:pt idx="0">
                  <c:v>на 1.07.23</c:v>
                </c:pt>
                <c:pt idx="1">
                  <c:v>на 1.07.24</c:v>
                </c:pt>
              </c:strCache>
            </c:strRef>
          </c:cat>
          <c:val>
            <c:numRef>
              <c:f>Sheet1!$C$5:$C$6</c:f>
              <c:numCache>
                <c:formatCode>#,##0.0</c:formatCode>
                <c:ptCount val="2"/>
                <c:pt idx="0">
                  <c:v>-9.7000000000000011</c:v>
                </c:pt>
                <c:pt idx="1">
                  <c:v>-18.8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FE2-4EC5-932B-05CA4E343993}"/>
            </c:ext>
          </c:extLst>
        </c:ser>
        <c:gapWidth val="88"/>
        <c:overlap val="100"/>
        <c:axId val="52810112"/>
        <c:axId val="52811648"/>
      </c:barChart>
      <c:catAx>
        <c:axId val="52810112"/>
        <c:scaling>
          <c:orientation val="minMax"/>
        </c:scaling>
        <c:axPos val="l"/>
        <c:numFmt formatCode="General" sourceLinked="0"/>
        <c:tickLblPos val="none"/>
        <c:crossAx val="52811648"/>
        <c:crossesAt val="0"/>
        <c:lblAlgn val="ctr"/>
        <c:lblOffset val="100"/>
      </c:catAx>
      <c:valAx>
        <c:axId val="52811648"/>
        <c:scaling>
          <c:orientation val="minMax"/>
          <c:max val="160"/>
          <c:min val="-20"/>
        </c:scaling>
        <c:delete val="1"/>
        <c:axPos val="b"/>
        <c:numFmt formatCode="#,##0.0" sourceLinked="1"/>
        <c:tickLblPos val="none"/>
        <c:crossAx val="52810112"/>
        <c:crosses val="autoZero"/>
        <c:crossBetween val="between"/>
        <c:majorUnit val="10"/>
        <c:minorUnit val="5"/>
      </c:valAx>
    </c:plotArea>
    <c:legend>
      <c:legendPos val="b"/>
      <c:layout>
        <c:manualLayout>
          <c:xMode val="edge"/>
          <c:yMode val="edge"/>
          <c:x val="4.6900000000000023E-3"/>
          <c:y val="0.83212000000000064"/>
          <c:w val="0.90242999999999951"/>
          <c:h val="0.10069000000000022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0.16782132013906256"/>
          <c:y val="0.2524900000000001"/>
          <c:w val="0.78582880659200716"/>
          <c:h val="0.4776400000000000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Ввод в действие жилья, тыс. кв. м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31,5</a:t>
                    </a:r>
                    <a:endParaRPr lang="en-US" dirty="0"/>
                  </a:p>
                </c:rich>
              </c:tx>
              <c:showVal val="1"/>
            </c:dLbl>
            <c:numFmt formatCode="#,##0.0" sourceLinked="0"/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июнь 2023 г.</c:v>
                </c:pt>
                <c:pt idx="1">
                  <c:v>июнь 2024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0">
                  <c:v>68.400000000000006</c:v>
                </c:pt>
                <c:pt idx="1">
                  <c:v>31.5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E56-4BFE-824E-89F7D5FA3362}"/>
            </c:ext>
          </c:extLst>
        </c:ser>
        <c:axId val="52955008"/>
        <c:axId val="52956544"/>
      </c:barChart>
      <c:catAx>
        <c:axId val="5295500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52956544"/>
        <c:crosses val="autoZero"/>
        <c:auto val="1"/>
        <c:lblAlgn val="ctr"/>
        <c:lblOffset val="100"/>
      </c:catAx>
      <c:valAx>
        <c:axId val="52956544"/>
        <c:scaling>
          <c:orientation val="minMax"/>
          <c:max val="85"/>
          <c:min val="0"/>
        </c:scaling>
        <c:delete val="1"/>
        <c:axPos val="l"/>
        <c:numFmt formatCode="0.00" sourceLinked="1"/>
        <c:tickLblPos val="none"/>
        <c:crossAx val="529550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36422000000000032"/>
          <c:y val="0.33527400000000113"/>
          <c:w val="0.34851600000000038"/>
          <c:h val="0.3863560000000013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5.4185976031276124E-2"/>
                  <c:y val="5.0882982473341637E-2"/>
                </c:manualLayout>
              </c:layout>
              <c:showVal val="1"/>
              <c:showCatName val="1"/>
              <c:separator> </c:separator>
            </c:dLbl>
            <c:dLbl>
              <c:idx val="1"/>
              <c:layout>
                <c:manualLayout>
                  <c:x val="2.0969788954003345E-2"/>
                  <c:y val="0.117914876913739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Наука</a:t>
                    </a:r>
                    <a:br>
                      <a:rPr lang="ru-RU" dirty="0" smtClean="0"/>
                    </a:br>
                    <a:r>
                      <a:rPr lang="ru-RU" dirty="0" smtClean="0"/>
                      <a:t> </a:t>
                    </a:r>
                    <a:r>
                      <a:rPr lang="ru-RU" dirty="0"/>
                      <a:t>16,7%</a:t>
                    </a:r>
                  </a:p>
                </c:rich>
              </c:tx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1894062915572982"/>
                  <c:y val="0.111417314686994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Транспорт</a:t>
                    </a:r>
                    <a:br>
                      <a:rPr lang="ru-RU" dirty="0" smtClean="0"/>
                    </a:br>
                    <a:r>
                      <a:rPr lang="ru-RU" dirty="0" smtClean="0"/>
                      <a:t> </a:t>
                    </a:r>
                    <a:r>
                      <a:rPr lang="ru-RU" dirty="0"/>
                      <a:t>13,3%</a:t>
                    </a:r>
                  </a:p>
                </c:rich>
              </c:tx>
              <c:showVal val="1"/>
              <c:showCatName val="1"/>
              <c:separator> </c:separator>
            </c:dLbl>
            <c:dLbl>
              <c:idx val="3"/>
              <c:layout>
                <c:manualLayout>
                  <c:x val="-8.2309869488750201E-2"/>
                  <c:y val="0.1217003718660170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Информация и связь </a:t>
                    </a:r>
                    <a:r>
                      <a:rPr lang="ru-RU" dirty="0" smtClean="0"/>
                      <a:t/>
                    </a:r>
                    <a:br>
                      <a:rPr lang="ru-RU" dirty="0" smtClean="0"/>
                    </a:br>
                    <a:r>
                      <a:rPr lang="ru-RU" dirty="0" smtClean="0"/>
                      <a:t>10,6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eparator> </c:separator>
            </c:dLbl>
            <c:dLbl>
              <c:idx val="4"/>
              <c:layout>
                <c:manualLayout>
                  <c:x val="-0.18856484515903718"/>
                  <c:y val="8.7248228793442208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Энергетика </a:t>
                    </a:r>
                    <a:r>
                      <a:rPr lang="ru-RU" dirty="0" smtClean="0"/>
                      <a:t/>
                    </a:r>
                    <a:br>
                      <a:rPr lang="ru-RU" dirty="0" smtClean="0"/>
                    </a:br>
                    <a:r>
                      <a:rPr lang="ru-RU" dirty="0" smtClean="0"/>
                      <a:t>3,8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eparator> </c:separator>
            </c:dLbl>
            <c:dLbl>
              <c:idx val="5"/>
              <c:layout>
                <c:manualLayout>
                  <c:x val="-0.1347313250100074"/>
                  <c:y val="-8.4174507313998295E-2"/>
                </c:manualLayout>
              </c:layout>
              <c:showVal val="1"/>
              <c:showCatName val="1"/>
              <c:separator> </c:separator>
            </c:dLbl>
            <c:dLbl>
              <c:idx val="6"/>
              <c:layout>
                <c:manualLayout>
                  <c:x val="0.10354669398278769"/>
                  <c:y val="-0.13750832466234034"/>
                </c:manualLayout>
              </c:layout>
              <c:showVal val="1"/>
              <c:showCatName val="1"/>
              <c:separator> </c:separator>
            </c:dLbl>
            <c:dLbl>
              <c:idx val="7"/>
              <c:layout>
                <c:manualLayout>
                  <c:x val="0.18915873633748623"/>
                  <c:y val="-5.256436918991154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</a:t>
                    </a:r>
                    <a:r>
                      <a:rPr lang="ru-RU" dirty="0" smtClean="0"/>
                      <a:t/>
                    </a:r>
                    <a:br>
                      <a:rPr lang="ru-RU" dirty="0" smtClean="0"/>
                    </a:br>
                    <a:r>
                      <a:rPr lang="ru-RU" dirty="0" smtClean="0"/>
                      <a:t>6,6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Обрабатывающие производства</c:v>
                </c:pt>
                <c:pt idx="1">
                  <c:v>Наука</c:v>
                </c:pt>
                <c:pt idx="2">
                  <c:v>Транспорт</c:v>
                </c:pt>
                <c:pt idx="3">
                  <c:v>Информация и связь</c:v>
                </c:pt>
                <c:pt idx="4">
                  <c:v>Энергетика</c:v>
                </c:pt>
                <c:pt idx="5">
                  <c:v>Строительство</c:v>
                </c:pt>
                <c:pt idx="6">
                  <c:v>Здравоохранение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0.443</c:v>
                </c:pt>
                <c:pt idx="1">
                  <c:v>0.16700000000000001</c:v>
                </c:pt>
                <c:pt idx="2">
                  <c:v>0.13300000000000001</c:v>
                </c:pt>
                <c:pt idx="3">
                  <c:v>0.10600000000000002</c:v>
                </c:pt>
                <c:pt idx="4">
                  <c:v>3.7999999999999999E-2</c:v>
                </c:pt>
                <c:pt idx="5">
                  <c:v>2.5999999999999999E-2</c:v>
                </c:pt>
                <c:pt idx="6">
                  <c:v>2.1000000000000012E-2</c:v>
                </c:pt>
                <c:pt idx="7">
                  <c:v>6.6000000000000003E-2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title>
      <c:tx>
        <c:rich>
          <a:bodyPr/>
          <a:lstStyle/>
          <a:p>
            <a:pPr>
              <a:defRPr/>
            </a:pPr>
            <a:r>
              <a:rPr lang="ru-RU" sz="1200" b="1"/>
              <a:t>ИПЦ за месяц к декабрю предыдущего года, %</a:t>
            </a:r>
            <a:endParaRPr lang="ru-RU"/>
          </a:p>
        </c:rich>
      </c:tx>
      <c:layout>
        <c:manualLayout>
          <c:xMode val="edge"/>
          <c:yMode val="edge"/>
          <c:x val="0.12958"/>
          <c:y val="0.16931000000000004"/>
        </c:manualLayout>
      </c:layout>
    </c:title>
    <c:plotArea>
      <c:layout>
        <c:manualLayout>
          <c:layoutTarget val="inner"/>
          <c:xMode val="edge"/>
          <c:yMode val="edge"/>
          <c:x val="2.2150000000000006E-2"/>
          <c:y val="0.27281000000000089"/>
          <c:w val="0.97517000000000065"/>
          <c:h val="0.40647000000000089"/>
        </c:manualLayout>
      </c:layout>
      <c:lineChart>
        <c:grouping val="standard"/>
        <c:ser>
          <c:idx val="2"/>
          <c:order val="0"/>
          <c:tx>
            <c:strRef>
              <c:f>Sheet1!$A$2</c:f>
              <c:strCache>
                <c:ptCount val="1"/>
                <c:pt idx="0">
                  <c:v>2024 год</c:v>
                </c:pt>
              </c:strCache>
            </c:strRef>
          </c:tx>
          <c:spPr>
            <a:effectLst/>
          </c:spPr>
          <c:marker>
            <c:spPr>
              <a:effectLst/>
            </c:spPr>
          </c:marker>
          <c:dLbls>
            <c:dLbl>
              <c:idx val="0"/>
              <c:layout>
                <c:manualLayout>
                  <c:x val="-3.8670088340667853E-2"/>
                  <c:y val="-4.9295568581857567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 dirty="0" smtClean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1,1</a:t>
                    </a:r>
                    <a:endParaRPr lang="ru-RU" sz="1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6717881731422835E-2"/>
                  <c:y val="-4.7206132489137735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 dirty="0" smtClean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1,4</a:t>
                    </a:r>
                    <a:endParaRPr lang="ru-RU" sz="10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D1-4AEF-A3BA-1F4C176D6E1C}"/>
                </c:ext>
              </c:extLst>
            </c:dLbl>
            <c:dLbl>
              <c:idx val="2"/>
              <c:layout>
                <c:manualLayout>
                  <c:x val="-4.5308568747659247E-2"/>
                  <c:y val="-5.0407500878565582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 dirty="0" smtClean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1,8</a:t>
                    </a:r>
                    <a:endParaRPr lang="ru-RU" sz="10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D1-4AEF-A3BA-1F4C176D6E1C}"/>
                </c:ext>
              </c:extLst>
            </c:dLbl>
            <c:dLbl>
              <c:idx val="3"/>
              <c:layout>
                <c:manualLayout>
                  <c:x val="-2.9753487609453788E-2"/>
                  <c:y val="-4.7828154021454676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2</a:t>
                    </a:r>
                    <a:endParaRPr lang="en-US" sz="11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D1-4AEF-A3BA-1F4C176D6E1C}"/>
                </c:ext>
              </c:extLst>
            </c:dLbl>
            <c:dLbl>
              <c:idx val="4"/>
              <c:layout>
                <c:manualLayout>
                  <c:x val="-3.7500000000000006E-2"/>
                  <c:y val="-5.5190000000000024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1000" b="1" i="0" u="none" strike="noStrike" kern="1200" baseline="0" dirty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b="1" i="0" u="none" strike="noStrike" kern="1200" baseline="0" dirty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2</a:t>
                    </a:r>
                    <a:r>
                      <a:rPr lang="en-US" sz="1000" b="1" i="0" u="none" strike="noStrike" kern="1200" baseline="0" dirty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D1-4AEF-A3BA-1F4C176D6E1C}"/>
                </c:ext>
              </c:extLst>
            </c:dLbl>
            <c:dLbl>
              <c:idx val="5"/>
              <c:layout>
                <c:manualLayout>
                  <c:x val="-3.0680000000000002E-2"/>
                  <c:y val="-5.1510000000000014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3F5170"/>
                        </a:solidFill>
                        <a:latin typeface="+mn-lt"/>
                        <a:ea typeface="+mn-ea"/>
                        <a:cs typeface="+mn-cs"/>
                      </a:rPr>
                      <a:t>3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-4.3830000000000022E-2"/>
                  <c:y val="-5.51900000000000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D1-4AEF-A3BA-1F4C176D6E1C}"/>
                </c:ext>
              </c:extLst>
            </c:dLbl>
            <c:dLbl>
              <c:idx val="7"/>
              <c:layout>
                <c:manualLayout>
                  <c:x val="-4.3830000000000022E-2"/>
                  <c:y val="-4.78300000000000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D1-4AEF-A3BA-1F4C176D6E1C}"/>
                </c:ext>
              </c:extLst>
            </c:dLbl>
            <c:dLbl>
              <c:idx val="8"/>
              <c:layout>
                <c:manualLayout>
                  <c:x val="-4.8700000000000014E-2"/>
                  <c:y val="-4.41500000000000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D1-4AEF-A3BA-1F4C176D6E1C}"/>
                </c:ext>
              </c:extLst>
            </c:dLbl>
            <c:dLbl>
              <c:idx val="9"/>
              <c:layout>
                <c:manualLayout>
                  <c:x val="-4.0730000000000023E-2"/>
                  <c:y val="-5.017000000000000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D1-4AEF-A3BA-1F4C176D6E1C}"/>
                </c:ext>
              </c:extLst>
            </c:dLbl>
            <c:dLbl>
              <c:idx val="10"/>
              <c:layout>
                <c:manualLayout>
                  <c:x val="-4.2700000000000113E-2"/>
                  <c:y val="-5.887000000000001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2D1-4AEF-A3BA-1F4C176D6E1C}"/>
                </c:ext>
              </c:extLst>
            </c:dLbl>
            <c:dLbl>
              <c:idx val="11"/>
              <c:layout>
                <c:manualLayout>
                  <c:x val="-1.8180000000000043E-2"/>
                  <c:y val="-5.51900000000000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2D1-4AEF-A3BA-1F4C176D6E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3F517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янв.</c:v>
                </c:pt>
                <c:pt idx="1">
                  <c:v>фев.</c:v>
                </c:pt>
                <c:pt idx="2">
                  <c:v>март</c:v>
                </c:pt>
                <c:pt idx="3">
                  <c:v>апр.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авг.</c:v>
                </c:pt>
                <c:pt idx="8">
                  <c:v>сент.</c:v>
                </c:pt>
                <c:pt idx="9">
                  <c:v>окт.</c:v>
                </c:pt>
                <c:pt idx="10">
                  <c:v>нояб.</c:v>
                </c:pt>
                <c:pt idx="11">
                  <c:v>дек.</c:v>
                </c:pt>
              </c:strCache>
            </c:strRef>
          </c:cat>
          <c:val>
            <c:numRef>
              <c:f>Sheet1!$B$2:$M$2</c:f>
              <c:numCache>
                <c:formatCode>0.0</c:formatCode>
                <c:ptCount val="12"/>
                <c:pt idx="0">
                  <c:v>1.1000000000000001</c:v>
                </c:pt>
                <c:pt idx="1">
                  <c:v>1.4</c:v>
                </c:pt>
                <c:pt idx="2" formatCode="General">
                  <c:v>1.8</c:v>
                </c:pt>
                <c:pt idx="3" formatCode="General">
                  <c:v>2</c:v>
                </c:pt>
                <c:pt idx="4" formatCode="General">
                  <c:v>2.4</c:v>
                </c:pt>
                <c:pt idx="5" formatCode="General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2D1-4AEF-A3BA-1F4C176D6E1C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2023 год</c:v>
                </c:pt>
              </c:strCache>
            </c:strRef>
          </c:tx>
          <c:spPr>
            <a:ln w="19050"/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797228766858472E-2"/>
                  <c:y val="2.26923421240109E-2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/>
                      <a:t>0,9</a:t>
                    </a:r>
                    <a:endParaRPr lang="ru-RU" sz="900" b="0" dirty="0"/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2D1-4AEF-A3BA-1F4C176D6E1C}"/>
                </c:ext>
              </c:extLst>
            </c:dLbl>
            <c:dLbl>
              <c:idx val="1"/>
              <c:layout>
                <c:manualLayout>
                  <c:x val="-3.2409980224866505E-2"/>
                  <c:y val="2.209233905301497E-2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/>
                      <a:t>1,2</a:t>
                    </a:r>
                    <a:endParaRPr lang="ru-RU" sz="900" dirty="0"/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2D1-4AEF-A3BA-1F4C176D6E1C}"/>
                </c:ext>
              </c:extLst>
            </c:dLbl>
            <c:dLbl>
              <c:idx val="2"/>
              <c:layout>
                <c:manualLayout>
                  <c:x val="-3.9285057944332506E-2"/>
                  <c:y val="4.076689141914492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 dirty="0" smtClean="0"/>
                      <a:t>1</a:t>
                    </a:r>
                    <a:r>
                      <a:rPr lang="ru-RU" sz="900" dirty="0" smtClean="0"/>
                      <a:t>,6</a:t>
                    </a:r>
                    <a:endParaRPr lang="ru-RU" sz="900" dirty="0"/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2D1-4AEF-A3BA-1F4C176D6E1C}"/>
                </c:ext>
              </c:extLst>
            </c:dLbl>
            <c:dLbl>
              <c:idx val="3"/>
              <c:layout>
                <c:manualLayout>
                  <c:x val="-3.1765665218104214E-2"/>
                  <c:y val="4.0473408507064296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1</a:t>
                    </a:r>
                    <a:r>
                      <a:rPr lang="ru-RU"/>
                      <a:t>,9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2D1-4AEF-A3BA-1F4C176D6E1C}"/>
                </c:ext>
              </c:extLst>
            </c:dLbl>
            <c:dLbl>
              <c:idx val="4"/>
              <c:layout>
                <c:manualLayout>
                  <c:x val="-3.4094956588978396E-2"/>
                  <c:y val="4.7832210053803503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2</a:t>
                    </a:r>
                    <a:r>
                      <a:rPr lang="ru-RU"/>
                      <a:t>,3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2D1-4AEF-A3BA-1F4C176D6E1C}"/>
                </c:ext>
              </c:extLst>
            </c:dLbl>
            <c:dLbl>
              <c:idx val="5"/>
              <c:layout>
                <c:manualLayout>
                  <c:x val="-3.6424247959852586E-2"/>
                  <c:y val="2.5755805413586456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2</a:t>
                    </a:r>
                    <a:r>
                      <a:rPr lang="ru-RU"/>
                      <a:t>,4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2D1-4AEF-A3BA-1F4C176D6E1C}"/>
                </c:ext>
              </c:extLst>
            </c:dLbl>
            <c:dLbl>
              <c:idx val="6"/>
              <c:layout>
                <c:manualLayout>
                  <c:x val="-3.6424247959852586E-2"/>
                  <c:y val="2.5755515696990004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3</a:t>
                    </a:r>
                    <a:r>
                      <a:rPr lang="ru-RU"/>
                      <a:t>,2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2D1-4AEF-A3BA-1F4C176D6E1C}"/>
                </c:ext>
              </c:extLst>
            </c:dLbl>
            <c:dLbl>
              <c:idx val="7"/>
              <c:layout>
                <c:manualLayout>
                  <c:x val="-3.6424247959852586E-2"/>
                  <c:y val="1.8396714150251084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3</a:t>
                    </a:r>
                    <a:r>
                      <a:rPr lang="ru-RU"/>
                      <a:t>,6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2D1-4AEF-A3BA-1F4C176D6E1C}"/>
                </c:ext>
              </c:extLst>
            </c:dLbl>
            <c:dLbl>
              <c:idx val="8"/>
              <c:layout>
                <c:manualLayout>
                  <c:x val="-3.1765665218104214E-2"/>
                  <c:y val="1.8397003866847415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4</a:t>
                    </a:r>
                    <a:r>
                      <a:rPr lang="ru-RU"/>
                      <a:t>,3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2D1-4AEF-A3BA-1F4C176D6E1C}"/>
                </c:ext>
              </c:extLst>
            </c:dLbl>
            <c:dLbl>
              <c:idx val="9"/>
              <c:layout>
                <c:manualLayout>
                  <c:x val="-3.8114176360737169E-2"/>
                  <c:y val="2.842583356534804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5</a:t>
                    </a:r>
                    <a:r>
                      <a:rPr lang="ru-RU"/>
                      <a:t>,3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2D1-4AEF-A3BA-1F4C176D6E1C}"/>
                </c:ext>
              </c:extLst>
            </c:dLbl>
            <c:dLbl>
              <c:idx val="10"/>
              <c:layout>
                <c:manualLayout>
                  <c:x val="-3.1765665218104214E-2"/>
                  <c:y val="2.9435206186955901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6</a:t>
                    </a:r>
                    <a:r>
                      <a:rPr lang="ru-RU"/>
                      <a:t>,3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2D1-4AEF-A3BA-1F4C176D6E1C}"/>
                </c:ext>
              </c:extLst>
            </c:dLbl>
            <c:dLbl>
              <c:idx val="11"/>
              <c:layout>
                <c:manualLayout>
                  <c:x val="-1.9699018873129186E-2"/>
                  <c:y val="2.5755805413586408E-2"/>
                </c:manualLayout>
              </c:layout>
              <c:tx>
                <c:rich>
                  <a:bodyPr/>
                  <a:lstStyle/>
                  <a:p>
                    <a:pPr>
                      <a:defRPr sz="900" b="0" baseline="0"/>
                    </a:pPr>
                    <a:r>
                      <a:rPr lang="ru-RU" sz="900" b="0" baseline="0"/>
                      <a:t>6</a:t>
                    </a:r>
                    <a:r>
                      <a:rPr lang="ru-RU"/>
                      <a:t>,9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2D1-4AEF-A3BA-1F4C176D6E1C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baseline="0"/>
                </a:pPr>
                <a:endParaRPr lang="ru-RU"/>
              </a:p>
            </c:txPr>
            <c:dLblPos val="ctr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янв.</c:v>
                </c:pt>
                <c:pt idx="1">
                  <c:v>фев.</c:v>
                </c:pt>
                <c:pt idx="2">
                  <c:v>март</c:v>
                </c:pt>
                <c:pt idx="3">
                  <c:v>апр.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авг.</c:v>
                </c:pt>
                <c:pt idx="8">
                  <c:v>сент.</c:v>
                </c:pt>
                <c:pt idx="9">
                  <c:v>окт.</c:v>
                </c:pt>
                <c:pt idx="10">
                  <c:v>нояб.</c:v>
                </c:pt>
                <c:pt idx="11">
                  <c:v>дек.</c:v>
                </c:pt>
              </c:strCache>
            </c:strRef>
          </c:cat>
          <c:val>
            <c:numRef>
              <c:f>Sheet1!$B$3:$M$3</c:f>
              <c:numCache>
                <c:formatCode>0.0</c:formatCode>
                <c:ptCount val="12"/>
                <c:pt idx="0">
                  <c:v>0.9</c:v>
                </c:pt>
                <c:pt idx="1">
                  <c:v>1.2</c:v>
                </c:pt>
                <c:pt idx="2" formatCode="General">
                  <c:v>1.6</c:v>
                </c:pt>
                <c:pt idx="3">
                  <c:v>1.9000000000000001</c:v>
                </c:pt>
                <c:pt idx="4">
                  <c:v>2.2999999999999998</c:v>
                </c:pt>
                <c:pt idx="5">
                  <c:v>2.4</c:v>
                </c:pt>
                <c:pt idx="6">
                  <c:v>3.2</c:v>
                </c:pt>
                <c:pt idx="7">
                  <c:v>3.6</c:v>
                </c:pt>
                <c:pt idx="8">
                  <c:v>4.3</c:v>
                </c:pt>
                <c:pt idx="9">
                  <c:v>5.3</c:v>
                </c:pt>
                <c:pt idx="10">
                  <c:v>6.3</c:v>
                </c:pt>
                <c:pt idx="11">
                  <c:v>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82D1-4AEF-A3BA-1F4C176D6E1C}"/>
            </c:ext>
          </c:extLst>
        </c:ser>
        <c:marker val="1"/>
        <c:axId val="53551488"/>
        <c:axId val="53553024"/>
      </c:lineChart>
      <c:catAx>
        <c:axId val="53551488"/>
        <c:scaling>
          <c:orientation val="minMax"/>
        </c:scaling>
        <c:axPos val="b"/>
        <c:majorGridlines/>
        <c:numFmt formatCode="@" sourceLinked="0"/>
        <c:majorTickMark val="none"/>
        <c:tickLblPos val="nextTo"/>
        <c:txPr>
          <a:bodyPr rot="0" vert="horz"/>
          <a:lstStyle/>
          <a:p>
            <a:pPr>
              <a:defRPr sz="900"/>
            </a:pPr>
            <a:endParaRPr lang="ru-RU"/>
          </a:p>
        </c:txPr>
        <c:crossAx val="53553024"/>
        <c:crosses val="autoZero"/>
        <c:lblAlgn val="ctr"/>
        <c:lblOffset val="100"/>
      </c:catAx>
      <c:valAx>
        <c:axId val="53553024"/>
        <c:scaling>
          <c:orientation val="minMax"/>
          <c:max val="7"/>
          <c:min val="0"/>
        </c:scaling>
        <c:axPos val="l"/>
        <c:numFmt formatCode="0.0" sourceLinked="1"/>
        <c:majorTickMark val="none"/>
        <c:tickLblPos val="none"/>
        <c:crossAx val="53551488"/>
        <c:crosses val="autoZero"/>
        <c:crossBetween val="between"/>
        <c:majorUnit val="11"/>
        <c:minorUnit val="0.4"/>
      </c:valAx>
    </c:plotArea>
    <c:legend>
      <c:legendPos val="r"/>
      <c:legendEntry>
        <c:idx val="0"/>
        <c:txPr>
          <a:bodyPr/>
          <a:lstStyle/>
          <a:p>
            <a:pPr>
              <a:defRPr sz="9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ru-RU"/>
          </a:p>
        </c:txPr>
      </c:legendEntry>
      <c:layout>
        <c:manualLayout>
          <c:xMode val="edge"/>
          <c:yMode val="edge"/>
          <c:x val="5.8400000000000014E-2"/>
          <c:y val="0.76142000000000065"/>
          <c:w val="0.30653000000000002"/>
          <c:h val="5.9670000000000022E-2"/>
        </c:manualLayout>
      </c:layout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2455"/>
          <c:y val="6.2210000000000022E-2"/>
          <c:w val="0.38278000000000101"/>
          <c:h val="0.92680000000000062"/>
        </c:manualLayout>
      </c:layout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 декабрю 2023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продовольственые товары</c:v>
                </c:pt>
                <c:pt idx="1">
                  <c:v>непродовольственные товары</c:v>
                </c:pt>
                <c:pt idx="2">
                  <c:v>платные
услуги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</c:v>
                </c:pt>
                <c:pt idx="1">
                  <c:v>2.1</c:v>
                </c:pt>
                <c:pt idx="2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81-41B7-B473-6A1C408D5A1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 предыдущему месяцу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продовольственые товары</c:v>
                </c:pt>
                <c:pt idx="1">
                  <c:v>непродовольственные товары</c:v>
                </c:pt>
                <c:pt idx="2">
                  <c:v>платные
услуги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D81-41B7-B473-6A1C408D5A12}"/>
            </c:ext>
          </c:extLst>
        </c:ser>
        <c:dLbls>
          <c:showVal val="1"/>
        </c:dLbls>
        <c:gapWidth val="122"/>
        <c:overlap val="-3"/>
        <c:axId val="49828608"/>
        <c:axId val="49830144"/>
      </c:barChart>
      <c:catAx>
        <c:axId val="49828608"/>
        <c:scaling>
          <c:orientation val="minMax"/>
        </c:scaling>
        <c:axPos val="l"/>
        <c:numFmt formatCode="#,##0.00" sourceLinked="0"/>
        <c:tickLblPos val="nextTo"/>
        <c:spPr>
          <a:ln w="6350"/>
        </c:spPr>
        <c:txPr>
          <a:bodyPr rot="0" vert="horz" anchor="t" anchorCtr="0"/>
          <a:lstStyle/>
          <a:p>
            <a:pPr algn="just">
              <a:defRPr sz="100">
                <a:solidFill>
                  <a:schemeClr val="bg1"/>
                </a:solidFill>
              </a:defRPr>
            </a:pPr>
            <a:endParaRPr lang="ru-RU"/>
          </a:p>
        </c:txPr>
        <c:crossAx val="49830144"/>
        <c:crossesAt val="0"/>
        <c:auto val="1"/>
        <c:lblAlgn val="l"/>
        <c:lblOffset val="1000"/>
        <c:tickMarkSkip val="1"/>
      </c:catAx>
      <c:valAx>
        <c:axId val="49830144"/>
        <c:scaling>
          <c:orientation val="minMax"/>
          <c:max val="4.5"/>
          <c:min val="-1"/>
        </c:scaling>
        <c:axPos val="b"/>
        <c:numFmt formatCode="#,##0.00" sourceLinked="0"/>
        <c:majorTickMark val="none"/>
        <c:tickLblPos val="none"/>
        <c:crossAx val="49828608"/>
        <c:crosses val="autoZero"/>
        <c:crossBetween val="between"/>
        <c:majorUnit val="1"/>
        <c:minorUnit val="0.2"/>
      </c:valAx>
    </c:plotArea>
    <c:legend>
      <c:legendPos val="r"/>
      <c:layout>
        <c:manualLayout>
          <c:xMode val="edge"/>
          <c:yMode val="edge"/>
          <c:x val="0.56830000000000003"/>
          <c:y val="0.43893000000000032"/>
          <c:w val="0.23099000000000044"/>
          <c:h val="0.19719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1.2820000000000003E-2"/>
          <c:y val="0.23499638467100586"/>
          <c:w val="0.69029520216248863"/>
          <c:h val="0.4477837584151823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исполнено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Sheet1!$B$2:$B$3</c:f>
              <c:numCache>
                <c:formatCode>#,##0.0</c:formatCode>
                <c:ptCount val="2"/>
                <c:pt idx="0">
                  <c:v>30.8</c:v>
                </c:pt>
                <c:pt idx="1">
                  <c:v>32.300000000000004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DE-42A2-AAD1-62B2C477BE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уточненный план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Sheet1!$C$2:$C$3</c:f>
              <c:numCache>
                <c:formatCode>#,##0.0</c:formatCode>
                <c:ptCount val="2"/>
                <c:pt idx="0">
                  <c:v>79.400000000000006</c:v>
                </c:pt>
                <c:pt idx="1">
                  <c:v>83.7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0DE-42A2-AAD1-62B2C477BE92}"/>
            </c:ext>
          </c:extLst>
        </c:ser>
        <c:gapWidth val="24"/>
        <c:axId val="49919104"/>
        <c:axId val="49920640"/>
      </c:barChart>
      <c:catAx>
        <c:axId val="49919104"/>
        <c:scaling>
          <c:orientation val="maxMin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900"/>
            </a:pPr>
            <a:endParaRPr lang="ru-RU"/>
          </a:p>
        </c:txPr>
        <c:crossAx val="49920640"/>
        <c:crossesAt val="0"/>
        <c:lblAlgn val="ctr"/>
        <c:lblOffset val="100"/>
        <c:tickMarkSkip val="1"/>
      </c:catAx>
      <c:valAx>
        <c:axId val="49920640"/>
        <c:scaling>
          <c:orientation val="minMax"/>
          <c:max val="90"/>
          <c:min val="1.0000000000000037E-3"/>
        </c:scaling>
        <c:delete val="1"/>
        <c:axPos val="r"/>
        <c:numFmt formatCode="#,##0.0" sourceLinked="1"/>
        <c:tickLblPos val="none"/>
        <c:crossAx val="49919104"/>
        <c:crosses val="autoZero"/>
        <c:crossBetween val="between"/>
        <c:majorUnit val="10"/>
        <c:minorUnit val="5"/>
      </c:valAx>
    </c:plotArea>
    <c:legend>
      <c:legendPos val="r"/>
      <c:layout>
        <c:manualLayout>
          <c:xMode val="edge"/>
          <c:yMode val="edge"/>
          <c:x val="0.71285010234721025"/>
          <c:y val="0.39479336486079858"/>
          <c:w val="0.28312899552335075"/>
          <c:h val="0.23893170396518509"/>
        </c:manualLayout>
      </c:layout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5010000000000002"/>
          <c:y val="0.31795000000000101"/>
          <c:w val="0.22246000000000021"/>
          <c:h val="0.39265000000000089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1773812267534386"/>
                  <c:y val="-5.8966616618782754E-2"/>
                </c:manualLayout>
              </c:layout>
              <c:showVal val="1"/>
              <c:showCatName val="1"/>
              <c:separator>
</c:separator>
            </c:dLbl>
            <c:dLbl>
              <c:idx val="1"/>
              <c:layout>
                <c:manualLayout>
                  <c:x val="0.11463894554554209"/>
                  <c:y val="8.2327474438773834E-2"/>
                </c:manualLayout>
              </c:layout>
              <c:showVal val="1"/>
              <c:showCatName val="1"/>
              <c:separator>
</c:separator>
            </c:dLbl>
            <c:dLbl>
              <c:idx val="2"/>
              <c:layout>
                <c:manualLayout>
                  <c:x val="-9.7028539466888025E-2"/>
                  <c:y val="0.14944860400434873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-0.13727183867262191"/>
                  <c:y val="-8.0576353355076347E-2"/>
                </c:manualLayout>
              </c:layout>
              <c:showVal val="1"/>
              <c:showCatName val="1"/>
              <c:separator>
</c:separator>
            </c:dLbl>
            <c:dLbl>
              <c:idx val="4"/>
              <c:layout>
                <c:manualLayout>
                  <c:x val="3.2579210252308602E-2"/>
                  <c:y val="-2.8479946260483533E-2"/>
                </c:manualLayout>
              </c:layout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0.51200000000000001</c:v>
                </c:pt>
                <c:pt idx="1">
                  <c:v>0.14100000000000001</c:v>
                </c:pt>
                <c:pt idx="2">
                  <c:v>9.7000000000000003E-2</c:v>
                </c:pt>
                <c:pt idx="3">
                  <c:v>7.0999999999999994E-2</c:v>
                </c:pt>
                <c:pt idx="4">
                  <c:v>0.17900000000000008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A1474-7589-4916-A01F-E7F662172E8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73116E-331C-41CF-8068-AE0D39CFC1E4}">
      <dgm:prSet custT="1"/>
      <dgm:spPr>
        <a:solidFill>
          <a:schemeClr val="accent3"/>
        </a:solidFill>
        <a:ln w="0">
          <a:solidFill>
            <a:schemeClr val="accent3"/>
          </a:solidFill>
        </a:ln>
      </dgm:spPr>
      <dgm:t>
        <a:bodyPr/>
        <a:lstStyle/>
        <a:p>
          <a:pPr algn="ctr" rtl="0"/>
          <a:r>
            <a:rPr lang="ru-RU" sz="1800" b="1" dirty="0" smtClean="0"/>
            <a:t>Основные показатели социально-экономического развития г. Н.Новгорода за июнь 2024 года </a:t>
          </a:r>
          <a:endParaRPr lang="ru-RU" sz="1800" b="1" dirty="0"/>
        </a:p>
      </dgm:t>
    </dgm:pt>
    <dgm:pt modelId="{B1D1785D-8A83-4358-9256-E5473E6B2C67}" type="parTrans" cxnId="{AEBE3BAD-6B61-4D3E-A91D-E5EFA023E318}">
      <dgm:prSet/>
      <dgm:spPr/>
      <dgm:t>
        <a:bodyPr/>
        <a:lstStyle/>
        <a:p>
          <a:endParaRPr lang="ru-RU"/>
        </a:p>
      </dgm:t>
    </dgm:pt>
    <dgm:pt modelId="{B1A93EDD-507D-4044-9E91-8F29FB1BA770}" type="sibTrans" cxnId="{AEBE3BAD-6B61-4D3E-A91D-E5EFA023E318}">
      <dgm:prSet/>
      <dgm:spPr/>
      <dgm:t>
        <a:bodyPr/>
        <a:lstStyle/>
        <a:p>
          <a:endParaRPr lang="ru-RU"/>
        </a:p>
      </dgm:t>
    </dgm:pt>
    <dgm:pt modelId="{3B2B6C51-0634-4A0C-824D-38ECBB15D353}" type="pres">
      <dgm:prSet presAssocID="{3B2A1474-7589-4916-A01F-E7F662172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3271D3-065F-4181-868D-22D60A45B31D}" type="pres">
      <dgm:prSet presAssocID="{3973116E-331C-41CF-8068-AE0D39CFC1E4}" presName="parentText" presStyleLbl="node1" presStyleIdx="0" presStyleCnt="1" custLinFactNeighborX="33694" custLinFactNeighborY="529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417DA8-B921-45E5-847E-A3B58B1081CB}" type="presOf" srcId="{3973116E-331C-41CF-8068-AE0D39CFC1E4}" destId="{373271D3-065F-4181-868D-22D60A45B31D}" srcOrd="0" destOrd="0" presId="urn:microsoft.com/office/officeart/2005/8/layout/vList2"/>
    <dgm:cxn modelId="{9D96CB3D-7991-44D2-A871-5A4358B570B5}" type="presOf" srcId="{3B2A1474-7589-4916-A01F-E7F662172E83}" destId="{3B2B6C51-0634-4A0C-824D-38ECBB15D353}" srcOrd="0" destOrd="0" presId="urn:microsoft.com/office/officeart/2005/8/layout/vList2"/>
    <dgm:cxn modelId="{AEBE3BAD-6B61-4D3E-A91D-E5EFA023E318}" srcId="{3B2A1474-7589-4916-A01F-E7F662172E83}" destId="{3973116E-331C-41CF-8068-AE0D39CFC1E4}" srcOrd="0" destOrd="0" parTransId="{B1D1785D-8A83-4358-9256-E5473E6B2C67}" sibTransId="{B1A93EDD-507D-4044-9E91-8F29FB1BA770}"/>
    <dgm:cxn modelId="{232872E5-5878-461C-A4BF-838285BEF047}" type="presParOf" srcId="{3B2B6C51-0634-4A0C-824D-38ECBB15D353}" destId="{373271D3-065F-4181-868D-22D60A45B3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3271D3-065F-4181-868D-22D60A45B31D}">
      <dsp:nvSpPr>
        <dsp:cNvPr id="0" name=""/>
        <dsp:cNvSpPr/>
      </dsp:nvSpPr>
      <dsp:spPr>
        <a:xfrm>
          <a:off x="0" y="8317"/>
          <a:ext cx="11977816" cy="617760"/>
        </a:xfrm>
        <a:prstGeom prst="roundRect">
          <a:avLst/>
        </a:prstGeom>
        <a:solidFill>
          <a:schemeClr val="accent3"/>
        </a:solidFill>
        <a:ln w="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Основные показатели социально-экономического развития г. Н.Новгорода за июнь 2024 года </a:t>
          </a:r>
          <a:endParaRPr lang="ru-RU" sz="1800" b="1" kern="1200" dirty="0"/>
        </a:p>
      </dsp:txBody>
      <dsp:txXfrm>
        <a:off x="0" y="8317"/>
        <a:ext cx="11977816" cy="617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0.33104</cdr:x>
      <cdr:y>0.13707</cdr:y>
    </cdr:from>
    <cdr:to>
      <cdr:x>0.57279</cdr:x>
      <cdr:y>0.22032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89569" y="294162"/>
          <a:ext cx="1306866" cy="178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>
            <a:defRPr sz="1000"/>
          </a:pPr>
          <a:r>
            <a:rPr lang="ru-RU" sz="1000" b="1" i="0" u="none" strike="noStrike" dirty="0">
              <a:solidFill>
                <a:schemeClr val="tx1"/>
              </a:solidFill>
              <a:latin typeface="Tahoma"/>
              <a:cs typeface="Times New Roman"/>
            </a:rPr>
            <a:t>на </a:t>
          </a:r>
          <a:r>
            <a:rPr lang="ru-RU" sz="1000" b="1" i="0" u="none" strike="noStrike" dirty="0" smtClean="0">
              <a:solidFill>
                <a:schemeClr val="tx1"/>
              </a:solidFill>
              <a:latin typeface="Tahoma"/>
              <a:cs typeface="Times New Roman"/>
            </a:rPr>
            <a:t>1.07.2024 </a:t>
          </a:r>
          <a:r>
            <a:rPr lang="ru-RU" sz="1000" b="1" i="0" u="none" strike="noStrike" dirty="0">
              <a:solidFill>
                <a:schemeClr val="tx1"/>
              </a:solidFill>
              <a:latin typeface="Tahoma"/>
              <a:cs typeface="Times New Roman"/>
            </a:rPr>
            <a:t>г.</a:t>
          </a:r>
        </a:p>
      </cdr:txBody>
    </cdr:sp>
  </cdr:relSizeAnchor>
  <cdr:relSizeAnchor xmlns:cdr="http://schemas.openxmlformats.org/drawingml/2006/chartDrawing">
    <cdr:from>
      <cdr:x>0.29966</cdr:x>
      <cdr:y>0.45558</cdr:y>
    </cdr:from>
    <cdr:to>
      <cdr:x>0.59685</cdr:x>
      <cdr:y>0.53532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19907" y="977751"/>
          <a:ext cx="1606622" cy="1711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>
            <a:defRPr sz="1000"/>
          </a:pPr>
          <a:r>
            <a:rPr lang="ru-RU" sz="1000" b="1" i="0" u="none" strike="noStrike" dirty="0">
              <a:solidFill>
                <a:schemeClr val="tx1"/>
              </a:solidFill>
              <a:latin typeface="Tahoma"/>
              <a:cs typeface="Times New Roman"/>
            </a:rPr>
            <a:t>на </a:t>
          </a:r>
          <a:r>
            <a:rPr lang="ru-RU" sz="1000" b="1" i="0" u="none" strike="noStrike" dirty="0" smtClean="0">
              <a:solidFill>
                <a:schemeClr val="tx1"/>
              </a:solidFill>
              <a:latin typeface="Tahoma"/>
              <a:cs typeface="Times New Roman"/>
            </a:rPr>
            <a:t>1.07.2023 </a:t>
          </a:r>
          <a:r>
            <a:rPr lang="ru-RU" sz="1000" b="1" i="0" u="none" strike="noStrike" dirty="0">
              <a:solidFill>
                <a:schemeClr val="tx1"/>
              </a:solidFill>
              <a:latin typeface="Tahoma"/>
              <a:cs typeface="Times New Roman"/>
            </a:rPr>
            <a:t>г.</a:t>
          </a:r>
          <a:endParaRPr dirty="0"/>
        </a:p>
      </cdr:txBody>
    </cdr:sp>
  </cdr:relSizeAnchor>
  <cdr:relSizeAnchor xmlns:cdr="http://schemas.openxmlformats.org/drawingml/2006/chartDrawing">
    <cdr:from>
      <cdr:x>0.74323</cdr:x>
      <cdr:y>0.12474</cdr:y>
    </cdr:from>
    <cdr:to>
      <cdr:x>0.91598</cdr:x>
      <cdr:y>0.20449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08230" y="274356"/>
          <a:ext cx="745696" cy="1754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7432" rIns="27432" bIns="27432" anchor="ctr" upright="1"/>
        <a:lstStyle xmlns:a="http://schemas.openxmlformats.org/drawingml/2006/main"/>
        <a:p xmlns:a="http://schemas.openxmlformats.org/drawingml/2006/main">
          <a:pPr algn="ctr">
            <a:defRPr sz="1000"/>
          </a:pPr>
          <a:r>
            <a:rPr lang="ru-RU" sz="1000" b="0" i="0" u="none" strike="noStrike">
              <a:solidFill>
                <a:schemeClr val="tx1"/>
              </a:solidFill>
              <a:cs typeface="Times New Roman"/>
            </a:rPr>
            <a:t>млрд.руб.</a:t>
          </a:r>
          <a:endParaRPr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0.00172</cdr:x>
      <cdr:y>0.00368</cdr:y>
    </cdr:from>
    <cdr:to>
      <cdr:x>1</cdr:x>
      <cdr:y>0.09766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977" y="10853"/>
          <a:ext cx="579074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spAutoFit/>
        </a:bodyPr>
        <a:lstStyle xmlns:a="http://schemas.openxmlformats.org/drawingml/2006/main">
          <a:defPPr>
            <a:defRPr lang="ru-RU"/>
          </a:defPPr>
          <a:lvl1pPr marL="0" algn="l" defTabSz="914400">
            <a:defRPr sz="1800">
              <a:solidFill>
                <a:srgbClr val="3F5170"/>
              </a:solidFill>
              <a:latin typeface="Tahoma"/>
            </a:defRPr>
          </a:lvl1pPr>
          <a:lvl2pPr marL="457200" algn="l" defTabSz="914400">
            <a:defRPr sz="1800">
              <a:solidFill>
                <a:srgbClr val="3F5170"/>
              </a:solidFill>
              <a:latin typeface="Tahoma"/>
            </a:defRPr>
          </a:lvl2pPr>
          <a:lvl3pPr marL="914400" algn="l" defTabSz="914400">
            <a:defRPr sz="1800">
              <a:solidFill>
                <a:srgbClr val="3F5170"/>
              </a:solidFill>
              <a:latin typeface="Tahoma"/>
            </a:defRPr>
          </a:lvl3pPr>
          <a:lvl4pPr marL="1371600" algn="l" defTabSz="914400">
            <a:defRPr sz="1800">
              <a:solidFill>
                <a:srgbClr val="3F5170"/>
              </a:solidFill>
              <a:latin typeface="Tahoma"/>
            </a:defRPr>
          </a:lvl4pPr>
          <a:lvl5pPr marL="1828800" algn="l" defTabSz="914400">
            <a:defRPr sz="1800">
              <a:solidFill>
                <a:srgbClr val="3F5170"/>
              </a:solidFill>
              <a:latin typeface="Tahoma"/>
            </a:defRPr>
          </a:lvl5pPr>
          <a:lvl6pPr marL="2286000" algn="l" defTabSz="914400">
            <a:defRPr sz="1800">
              <a:solidFill>
                <a:srgbClr val="3F5170"/>
              </a:solidFill>
              <a:latin typeface="Tahoma"/>
            </a:defRPr>
          </a:lvl6pPr>
          <a:lvl7pPr marL="2743200" algn="l" defTabSz="914400">
            <a:defRPr sz="1800">
              <a:solidFill>
                <a:srgbClr val="3F5170"/>
              </a:solidFill>
              <a:latin typeface="Tahoma"/>
            </a:defRPr>
          </a:lvl7pPr>
          <a:lvl8pPr marL="3200400" algn="l" defTabSz="914400">
            <a:defRPr sz="1800">
              <a:solidFill>
                <a:srgbClr val="3F5170"/>
              </a:solidFill>
              <a:latin typeface="Tahoma"/>
            </a:defRPr>
          </a:lvl8pPr>
          <a:lvl9pPr marL="3657600" algn="l" defTabSz="914400">
            <a:defRPr sz="1800">
              <a:solidFill>
                <a:srgbClr val="3F5170"/>
              </a:solidFill>
              <a:latin typeface="Tahoma"/>
            </a:defRPr>
          </a:lvl9pPr>
        </a:lstStyle>
        <a:p xmlns:a="http://schemas.openxmlformats.org/drawingml/2006/main">
          <a:pPr marL="0" marR="0" lvl="0" indent="0" algn="ctr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ru-RU" sz="1200" b="1" i="0" u="none" strike="noStrike" cap="none" dirty="0">
              <a:ln>
                <a:noFill/>
              </a:ln>
              <a:solidFill>
                <a:schemeClr val="tx1"/>
              </a:solidFill>
              <a:latin typeface="Tahoma"/>
              <a:ea typeface="Times New Roman"/>
              <a:cs typeface="Arial"/>
            </a:rPr>
            <a:t>          Структура отгрузки продукции за </a:t>
          </a:r>
          <a:r>
            <a:rPr lang="ru-RU" sz="1200" b="1" i="0" u="none" strike="noStrike" cap="none" dirty="0" smtClean="0">
              <a:ln>
                <a:noFill/>
              </a:ln>
              <a:solidFill>
                <a:schemeClr val="tx1"/>
              </a:solidFill>
              <a:latin typeface="Tahoma"/>
              <a:ea typeface="Times New Roman"/>
              <a:cs typeface="Arial"/>
            </a:rPr>
            <a:t>июнь </a:t>
          </a:r>
          <a:r>
            <a:rPr lang="ru-RU" sz="1200" b="1" dirty="0">
              <a:solidFill>
                <a:schemeClr val="tx1"/>
              </a:solidFill>
              <a:ea typeface="Times New Roman"/>
              <a:cs typeface="Arial"/>
            </a:rPr>
            <a:t>2024 </a:t>
          </a:r>
          <a:r>
            <a:rPr lang="ru-RU" sz="1200" b="1" i="0" u="none" strike="noStrike" cap="none" dirty="0">
              <a:ln>
                <a:noFill/>
                <a:miter/>
              </a:ln>
              <a:solidFill>
                <a:schemeClr val="tx1"/>
              </a:solidFill>
              <a:latin typeface="Tahoma"/>
              <a:ea typeface="Times New Roman"/>
              <a:cs typeface="Arial"/>
            </a:rPr>
            <a:t>года</a:t>
          </a:r>
          <a:endParaRPr lang="ru-RU" sz="1800" b="0" i="0" u="none" strike="noStrike" cap="none" dirty="0">
            <a:ln>
              <a:noFill/>
            </a:ln>
            <a:solidFill>
              <a:schemeClr val="tx1"/>
            </a:solidFill>
            <a:latin typeface="Tahoma"/>
            <a:cs typeface="Arial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0.6281</cdr:x>
      <cdr:y>0.12078</cdr:y>
    </cdr:from>
    <cdr:to>
      <cdr:x>0.80785</cdr:x>
      <cdr:y>0.24798</cdr:y>
    </cdr:to>
    <cdr:sp macro="" textlink="">
      <cdr:nvSpPr>
        <cdr:cNvPr id="103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54576" y="215152"/>
          <a:ext cx="788305" cy="2265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>
            <a:defRPr sz="1000"/>
          </a:pPr>
          <a:r>
            <a:rPr lang="ru-RU" sz="900" i="0" u="none" strike="noStrike" dirty="0">
              <a:solidFill>
                <a:schemeClr val="tx1"/>
              </a:solidFill>
              <a:latin typeface="Tahoma"/>
              <a:cs typeface="Times New Roman"/>
            </a:rPr>
            <a:t>млрд. руб</a:t>
          </a:r>
          <a:r>
            <a:rPr lang="ru-RU" sz="900" b="1" i="0" u="none" strike="noStrike" dirty="0">
              <a:solidFill>
                <a:srgbClr val="000000"/>
              </a:solidFill>
              <a:latin typeface="Times New Roman"/>
              <a:cs typeface="Times New Roman"/>
            </a:rPr>
            <a:t>.</a:t>
          </a:r>
          <a:endParaRPr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0.18887</cdr:x>
      <cdr:y>0.08006</cdr:y>
    </cdr:from>
    <cdr:to>
      <cdr:x>0.80789</cdr:x>
      <cdr:y>0.17954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36665" y="216422"/>
          <a:ext cx="3397624" cy="268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defRPr/>
          </a:pPr>
          <a:r>
            <a:rPr lang="ru-RU" sz="1200" b="1" dirty="0">
              <a:solidFill>
                <a:schemeClr val="tx1"/>
              </a:solidFill>
              <a:latin typeface="Tahoma"/>
              <a:ea typeface="Times New Roman"/>
              <a:cs typeface="Arial"/>
            </a:rPr>
            <a:t>Структура расходов бюджета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DB44-1FF8-4D10-89B9-2C8E59E54CBD}" type="datetimeFigureOut">
              <a:rPr lang="ru-RU" smtClean="0"/>
              <a:pPr/>
              <a:t>01.10.2024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317AD-41ED-480F-A3D2-E55000B83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3" name="Google Shape;8783;g63cb8c044b_0_7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84" name="Google Shape;8784;g63cb8c044b_0_7992:notes"/>
          <p:cNvSpPr txBox="1">
            <a:spLocks noGrp="1"/>
          </p:cNvSpPr>
          <p:nvPr>
            <p:ph type="body" idx="1"/>
          </p:nvPr>
        </p:nvSpPr>
        <p:spPr>
          <a:xfrm>
            <a:off x="1219201" y="3257551"/>
            <a:ext cx="9753599" cy="3086100"/>
          </a:xfrm>
          <a:prstGeom prst="rect">
            <a:avLst/>
          </a:prstGeom>
        </p:spPr>
        <p:txBody>
          <a:bodyPr spcFirstLastPara="1" wrap="square" lIns="91411" tIns="91411" rIns="91411" bIns="91411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6039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BCD96F-CA98-4715-B875-0C1201C8E870}" type="datetimeFigureOut">
              <a:rPr lang="ru-RU"/>
              <a:pPr>
                <a:defRPr/>
              </a:pPr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3F88DF-4214-4ED7-828C-76A57A02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809;p51"/>
          <p:cNvSpPr txBox="1">
            <a:spLocks/>
          </p:cNvSpPr>
          <p:nvPr/>
        </p:nvSpPr>
        <p:spPr>
          <a:xfrm>
            <a:off x="276670" y="763629"/>
            <a:ext cx="5487980" cy="72845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</a:pPr>
            <a:r>
              <a:rPr lang="ru-RU" sz="2500" b="1" dirty="0" smtClean="0">
                <a:ea typeface="Arial"/>
                <a:cs typeface="Arial"/>
                <a:sym typeface="Arial"/>
              </a:rPr>
              <a:t>Уровень и качество жизни населения</a:t>
            </a:r>
            <a:endParaRPr lang="ru-RU" sz="2500" b="1" dirty="0">
              <a:ea typeface="Arial"/>
              <a:cs typeface="Arial"/>
              <a:sym typeface="Arial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320660" y="1707751"/>
          <a:ext cx="5400000" cy="308095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4163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14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71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42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91951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показателя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июнь  2024 г.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к маю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2024 г.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к июню 2023 г.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тенденция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тенденция</a:t>
                      </a:r>
                    </a:p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681">
                <a:tc>
                  <a:txBody>
                    <a:bodyPr/>
                    <a:lstStyle/>
                    <a:p>
                      <a:r>
                        <a:rPr lang="ru-RU" sz="900" kern="1200" dirty="0" smtClean="0"/>
                        <a:t>Среднемесячная заработная плата работающего (по крупным и средним организациям), руб.</a:t>
                      </a:r>
                      <a:endParaRPr lang="ru-RU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93 800,8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102,5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116,4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полож.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2038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ru-RU" sz="900" dirty="0"/>
                        <a:t>Численность работающих в крупных и средних организациях, тыс. чел.</a:t>
                      </a:r>
                      <a:endParaRPr lang="ru-RU" sz="9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387,7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99,8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отриц.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100,5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3902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</a:rPr>
                        <a:t>Естественный прирост (убыль)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</a:rPr>
                        <a:t>населения, человек </a:t>
                      </a:r>
                      <a:endParaRPr lang="ru-RU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-456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65,0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91,6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6" name="Текст 2">
            <a:extLst>
              <a:ext uri="{FF2B5EF4-FFF2-40B4-BE49-F238E27FC236}">
                <a16:creationId xmlns:a16="http://schemas.microsoft.com/office/drawing/2014/main" xmlns="" id="{BD653ABE-F55C-4DC2-8024-FEA5369FB4FF}"/>
              </a:ext>
            </a:extLst>
          </p:cNvPr>
          <p:cNvSpPr txBox="1">
            <a:spLocks/>
          </p:cNvSpPr>
          <p:nvPr/>
        </p:nvSpPr>
        <p:spPr>
          <a:xfrm>
            <a:off x="230660" y="5031388"/>
            <a:ext cx="5580000" cy="14431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5560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rgbClr val="D37F59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Среднемесячная заработная плата </a:t>
            </a:r>
            <a:r>
              <a:rPr lang="ru-RU" sz="1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по крупным и средним организациям </a:t>
            </a:r>
            <a:r>
              <a:rPr lang="ru-RU" sz="1200" dirty="0" smtClean="0"/>
              <a:t>за июнь 2024 года составила 93 800,8 руб., увеличившись к соответствующему месяцу 2023 года на 16,4%.</a:t>
            </a:r>
          </a:p>
          <a:p>
            <a:pPr marL="0" indent="35560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200" dirty="0" smtClean="0"/>
              <a:t>В </a:t>
            </a:r>
            <a:r>
              <a:rPr lang="ru-RU" sz="1200" dirty="0" smtClean="0"/>
              <a:t>июне </a:t>
            </a:r>
            <a:r>
              <a:rPr lang="ru-RU" sz="1200" dirty="0" smtClean="0"/>
              <a:t>2024 года по сравнению </a:t>
            </a:r>
            <a:r>
              <a:rPr lang="ru-RU" sz="1200" smtClean="0"/>
              <a:t>с </a:t>
            </a:r>
            <a:r>
              <a:rPr lang="ru-RU" sz="1200" smtClean="0"/>
              <a:t>июнем </a:t>
            </a:r>
            <a:r>
              <a:rPr lang="ru-RU" sz="1200" dirty="0" smtClean="0"/>
              <a:t>2023 года </a:t>
            </a:r>
            <a:r>
              <a:rPr lang="ru-RU" sz="1500" b="1" dirty="0" smtClean="0">
                <a:solidFill>
                  <a:srgbClr val="D37F59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численность работающих</a:t>
            </a:r>
            <a:r>
              <a:rPr lang="ru-RU" sz="1500" dirty="0" smtClean="0">
                <a:solidFill>
                  <a:srgbClr val="D37F59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dirty="0" smtClean="0">
                <a:ea typeface="Open Sans" panose="020B0606030504020204" pitchFamily="34" charset="0"/>
                <a:cs typeface="Open Sans" panose="020B0606030504020204" pitchFamily="34" charset="0"/>
              </a:rPr>
              <a:t>на крупных и средних организациях увеличилась на 0,5%.</a:t>
            </a:r>
          </a:p>
          <a:p>
            <a:pPr marL="0" indent="0">
              <a:lnSpc>
                <a:spcPct val="140000"/>
              </a:lnSpc>
              <a:buNone/>
            </a:pPr>
            <a:endParaRPr lang="ru-RU" sz="1000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sz="1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4" name="Google Shape;809;p51"/>
          <p:cNvSpPr txBox="1">
            <a:spLocks/>
          </p:cNvSpPr>
          <p:nvPr/>
        </p:nvSpPr>
        <p:spPr>
          <a:xfrm>
            <a:off x="7630526" y="864482"/>
            <a:ext cx="3008390" cy="52674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</a:pPr>
            <a:r>
              <a:rPr lang="ru-RU" sz="2500" b="1" dirty="0" smtClean="0">
                <a:ea typeface="Arial"/>
                <a:cs typeface="Arial"/>
                <a:sym typeface="Arial"/>
              </a:rPr>
              <a:t>Рынок труда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434721" y="1674803"/>
          <a:ext cx="5400000" cy="310566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05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9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47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8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0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5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5210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Наименование</a:t>
                      </a:r>
                      <a:r>
                        <a:rPr lang="ru-RU" sz="900" baseline="0" dirty="0" smtClean="0"/>
                        <a:t> показателя</a:t>
                      </a:r>
                      <a:endParaRPr lang="ru-RU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июнь</a:t>
                      </a:r>
                    </a:p>
                    <a:p>
                      <a:pPr algn="ctr"/>
                      <a:r>
                        <a:rPr lang="ru-RU" sz="900" baseline="0" dirty="0" smtClean="0"/>
                        <a:t>2024 г.</a:t>
                      </a:r>
                      <a:endParaRPr lang="ru-RU" sz="9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/>
                        <a:t>к маю 2024 г.</a:t>
                      </a:r>
                      <a:endParaRPr lang="ru-RU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к июню 2023 г.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%</a:t>
                      </a:r>
                      <a:endParaRPr lang="ru-R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тенденция</a:t>
                      </a:r>
                      <a:endParaRPr lang="ru-R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%</a:t>
                      </a:r>
                    </a:p>
                    <a:p>
                      <a:pPr algn="ctr"/>
                      <a:endParaRPr lang="ru-R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тенденция</a:t>
                      </a:r>
                    </a:p>
                    <a:p>
                      <a:pPr algn="ctr"/>
                      <a:endParaRPr lang="ru-RU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8905">
                <a:tc>
                  <a:txBody>
                    <a:bodyPr/>
                    <a:lstStyle/>
                    <a:p>
                      <a:pPr algn="l"/>
                      <a:r>
                        <a:rPr lang="ru-RU" sz="900" kern="1200" dirty="0" smtClean="0"/>
                        <a:t>Численность официально зарегистрированных безработных на конец месяца, чел.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1 575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65,1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</a:p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1670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</a:pPr>
                      <a:r>
                        <a:rPr lang="ru-RU" sz="900" kern="1200" dirty="0" smtClean="0"/>
                        <a:t>Уровень официальной безработицы, % к экономически активному населению</a:t>
                      </a:r>
                      <a:endParaRPr lang="ru-RU" sz="9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0,23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67,6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</a:p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6279">
                <a:tc>
                  <a:txBody>
                    <a:bodyPr/>
                    <a:lstStyle/>
                    <a:p>
                      <a:pPr algn="l"/>
                      <a:r>
                        <a:rPr lang="ru-RU" sz="900" kern="1200" dirty="0" smtClean="0"/>
                        <a:t>Напряженность на рынке труда, число незанятых на одну вакансию</a:t>
                      </a:r>
                      <a:endParaRPr lang="ru-RU" sz="9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62,5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полож.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BD653ABE-F55C-4DC2-8024-FEA5369FB4FF}"/>
              </a:ext>
            </a:extLst>
          </p:cNvPr>
          <p:cNvSpPr txBox="1">
            <a:spLocks/>
          </p:cNvSpPr>
          <p:nvPr/>
        </p:nvSpPr>
        <p:spPr>
          <a:xfrm>
            <a:off x="6344721" y="5031388"/>
            <a:ext cx="5580000" cy="14286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1463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Уровень безработицы </a:t>
            </a:r>
            <a:r>
              <a:rPr lang="ru-RU" sz="1200" dirty="0" smtClean="0"/>
              <a:t>на конец июня 2024 года по сравнению с соответствующим месяцем 2023 года снизился на 32,4%,</a:t>
            </a:r>
            <a:r>
              <a:rPr lang="ru-RU" sz="1200" dirty="0" smtClean="0">
                <a:solidFill>
                  <a:srgbClr val="FF0000"/>
                </a:solidFill>
              </a:rPr>
              <a:t/>
            </a:r>
            <a:br>
              <a:rPr lang="ru-RU" sz="1200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численность безработных </a:t>
            </a:r>
            <a:r>
              <a:rPr lang="ru-RU" sz="1200" dirty="0" smtClean="0"/>
              <a:t>на конец июня 2024 года по сравнению с маем прошлого года снизилась на 34,9%.</a:t>
            </a:r>
          </a:p>
          <a:p>
            <a:pPr marL="0" lvl="0" indent="271463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chemeClr val="accent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Напряженность на рынке труда</a:t>
            </a:r>
            <a:r>
              <a:rPr lang="ru-RU" sz="15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dirty="0" smtClean="0"/>
              <a:t>в июне 2024 года по сравнению с соответствующим месяцем 2023 года снизилась на 37,5%.</a:t>
            </a:r>
          </a:p>
          <a:p>
            <a:pPr marL="0" indent="0">
              <a:lnSpc>
                <a:spcPct val="140000"/>
              </a:lnSpc>
              <a:buNone/>
            </a:pPr>
            <a:endParaRPr lang="ru-RU" sz="1000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</a:pPr>
            <a:endParaRPr lang="ru-RU" sz="1000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</a:pPr>
            <a:endParaRPr lang="ru-RU" sz="1000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sz="1000" dirty="0">
              <a:solidFill>
                <a:prstClr val="black"/>
              </a:solidFill>
              <a:latin typeface="+mj-lt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842083261"/>
              </p:ext>
            </p:extLst>
          </p:nvPr>
        </p:nvGraphicFramePr>
        <p:xfrm>
          <a:off x="123570" y="98853"/>
          <a:ext cx="11977816" cy="626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93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5" name="Google Shape;809;p51"/>
          <p:cNvSpPr txBox="1"/>
          <p:nvPr/>
        </p:nvSpPr>
        <p:spPr bwMode="auto">
          <a:xfrm>
            <a:off x="854450" y="101600"/>
            <a:ext cx="4392000" cy="504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  <a:defRPr/>
            </a:pPr>
            <a:r>
              <a:rPr lang="ru-RU" sz="2500" b="1" dirty="0">
                <a:latin typeface="+mn-lt"/>
                <a:ea typeface="Arial"/>
                <a:cs typeface="Arial"/>
              </a:rPr>
              <a:t>Финансы организаций</a:t>
            </a:r>
          </a:p>
        </p:txBody>
      </p:sp>
      <p:sp>
        <p:nvSpPr>
          <p:cNvPr id="36" name="Текст 2"/>
          <p:cNvSpPr txBox="1"/>
          <p:nvPr/>
        </p:nvSpPr>
        <p:spPr bwMode="auto">
          <a:xfrm>
            <a:off x="170449" y="3301818"/>
            <a:ext cx="5853833" cy="3197594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252000" algn="just">
              <a:lnSpc>
                <a:spcPct val="113999"/>
              </a:lnSpc>
              <a:buNone/>
              <a:defRPr/>
            </a:pPr>
            <a:r>
              <a:rPr lang="ru-RU" sz="1200" dirty="0">
                <a:ea typeface="Open Sans"/>
                <a:cs typeface="Open Sans"/>
              </a:rPr>
              <a:t>На </a:t>
            </a:r>
            <a:r>
              <a:rPr lang="ru-RU" sz="1200" dirty="0" smtClean="0">
                <a:ea typeface="Open Sans"/>
                <a:cs typeface="Open Sans"/>
              </a:rPr>
              <a:t>01.07.2024 </a:t>
            </a:r>
            <a:r>
              <a:rPr lang="ru-RU" sz="1200" dirty="0">
                <a:ea typeface="Open Sans"/>
                <a:cs typeface="Open Sans"/>
              </a:rPr>
              <a:t>года </a:t>
            </a: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положительный сальдированный финансовый результат </a:t>
            </a:r>
            <a:r>
              <a:rPr lang="ru-RU" sz="1200" dirty="0">
                <a:ea typeface="Open Sans"/>
                <a:cs typeface="Open Sans"/>
              </a:rPr>
              <a:t>крупных и средних организаций </a:t>
            </a:r>
            <a:r>
              <a:rPr lang="ru-RU" sz="1200" dirty="0"/>
              <a:t>города составил </a:t>
            </a:r>
            <a:r>
              <a:rPr lang="ru-RU" sz="1200" dirty="0" smtClean="0"/>
              <a:t>100,5 </a:t>
            </a:r>
            <a:r>
              <a:rPr lang="ru-RU" sz="1200" dirty="0"/>
              <a:t>млрд.руб. (на </a:t>
            </a:r>
            <a:r>
              <a:rPr lang="ru-RU" sz="1200" dirty="0" smtClean="0"/>
              <a:t>1.07.2023 </a:t>
            </a:r>
            <a:r>
              <a:rPr lang="ru-RU" sz="1200" dirty="0"/>
              <a:t>года – </a:t>
            </a:r>
            <a:r>
              <a:rPr lang="ru-RU" sz="1200" dirty="0" smtClean="0">
                <a:solidFill>
                  <a:schemeClr val="tx1"/>
                </a:solidFill>
              </a:rPr>
              <a:t>144,5 </a:t>
            </a:r>
            <a:r>
              <a:rPr lang="ru-RU" sz="1200" dirty="0">
                <a:solidFill>
                  <a:schemeClr val="tx1"/>
                </a:solidFill>
              </a:rPr>
              <a:t>млрд</a:t>
            </a:r>
            <a:r>
              <a:rPr lang="ru-RU" sz="1200" dirty="0"/>
              <a:t>.руб.).</a:t>
            </a:r>
            <a:endParaRPr lang="en-US" sz="1200" dirty="0"/>
          </a:p>
          <a:p>
            <a:pPr marL="0" indent="252000" algn="just">
              <a:lnSpc>
                <a:spcPct val="113999"/>
              </a:lnSpc>
              <a:buNone/>
              <a:defRPr/>
            </a:pPr>
            <a:r>
              <a:rPr lang="ru-RU" sz="1200" dirty="0"/>
              <a:t>В </a:t>
            </a:r>
            <a:r>
              <a:rPr lang="ru-RU" sz="1200" dirty="0" smtClean="0"/>
              <a:t>июне </a:t>
            </a:r>
            <a:r>
              <a:rPr lang="ru-RU" sz="1200" dirty="0"/>
              <a:t>2024 года </a:t>
            </a:r>
            <a:r>
              <a:rPr lang="ru-RU" sz="1200" dirty="0" smtClean="0"/>
              <a:t>увеличение </a:t>
            </a:r>
            <a:r>
              <a:rPr lang="ru-RU" sz="1200" dirty="0"/>
              <a:t>доли прибыльных организаций (в сравнении с аналогичным периодом прошлого года) произошло в следующих сферах: </a:t>
            </a:r>
            <a:endParaRPr lang="ru-RU" sz="1200" dirty="0" smtClean="0"/>
          </a:p>
          <a:p>
            <a:pPr marL="0" indent="252000" algn="just">
              <a:lnSpc>
                <a:spcPct val="100000"/>
              </a:lnSpc>
              <a:buFont typeface="Wingdings"/>
              <a:buChar char="ü"/>
              <a:defRPr/>
            </a:pPr>
            <a:r>
              <a:rPr lang="ru-RU" sz="1200" dirty="0" smtClean="0"/>
              <a:t>здравоохранение – на 23,1 п.п.,</a:t>
            </a:r>
          </a:p>
          <a:p>
            <a:pPr marL="0" indent="252000" algn="just">
              <a:lnSpc>
                <a:spcPct val="100000"/>
              </a:lnSpc>
              <a:buFont typeface="Wingdings"/>
              <a:buChar char="ü"/>
              <a:defRPr/>
            </a:pPr>
            <a:r>
              <a:rPr lang="ru-RU" sz="1200" dirty="0" smtClean="0"/>
              <a:t>деятельность административная и сопутствующие доп. услуги – на 7,7 п.п.</a:t>
            </a:r>
          </a:p>
          <a:p>
            <a:pPr marL="0" indent="252000" algn="just">
              <a:lnSpc>
                <a:spcPct val="100000"/>
              </a:lnSpc>
              <a:buNone/>
              <a:defRPr/>
            </a:pPr>
            <a:endParaRPr lang="ru-RU" sz="1200" dirty="0" smtClean="0"/>
          </a:p>
          <a:p>
            <a:pPr marL="0" indent="252000" algn="just">
              <a:lnSpc>
                <a:spcPct val="100000"/>
              </a:lnSpc>
              <a:buFont typeface="Wingdings"/>
              <a:buChar char="ü"/>
              <a:defRPr/>
            </a:pPr>
            <a:endParaRPr lang="ru-RU" sz="1200" dirty="0" smtClean="0"/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 dirty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 dirty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 dirty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en-US" sz="1000" dirty="0">
              <a:solidFill>
                <a:prstClr val="black"/>
              </a:solidFill>
              <a:latin typeface="+mj-lt"/>
            </a:endParaRPr>
          </a:p>
        </p:txBody>
      </p:sp>
      <p:graphicFrame>
        <p:nvGraphicFramePr>
          <p:cNvPr id="1552642457" name="Диаграмма 1552642456"/>
          <p:cNvGraphicFramePr>
            <a:graphicFrameLocks/>
          </p:cNvGraphicFramePr>
          <p:nvPr/>
        </p:nvGraphicFramePr>
        <p:xfrm>
          <a:off x="347518" y="905339"/>
          <a:ext cx="5405861" cy="2146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Прямоугольник 27"/>
          <p:cNvSpPr/>
          <p:nvPr/>
        </p:nvSpPr>
        <p:spPr bwMode="auto">
          <a:xfrm>
            <a:off x="6957968" y="110067"/>
            <a:ext cx="4392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>
                <a:ea typeface="Arial"/>
                <a:cs typeface="Arial"/>
              </a:rPr>
              <a:t>Отгрузка продукции</a:t>
            </a:r>
            <a:endParaRPr lang="ru-RU" sz="25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273967" y="698369"/>
            <a:ext cx="5763599" cy="82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00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Отгружено товаров собственного производства, выполнено работ и услуг собственными силами </a:t>
            </a:r>
            <a:r>
              <a:rPr lang="ru-RU" sz="1200" dirty="0">
                <a:ea typeface="Open Sans"/>
                <a:cs typeface="Open Sans"/>
              </a:rPr>
              <a:t>крупными и </a:t>
            </a:r>
            <a:r>
              <a:rPr lang="ru-RU" sz="1200" dirty="0"/>
              <a:t>средними организациями города за </a:t>
            </a:r>
            <a:r>
              <a:rPr lang="ru-RU" sz="1200" dirty="0" smtClean="0"/>
              <a:t>июнь </a:t>
            </a:r>
            <a:r>
              <a:rPr lang="ru-RU" sz="1200" dirty="0"/>
              <a:t>2024 года в размере </a:t>
            </a:r>
            <a:r>
              <a:rPr lang="ru-RU" sz="1200" dirty="0" smtClean="0">
                <a:solidFill>
                  <a:schemeClr val="tx1"/>
                </a:solidFill>
              </a:rPr>
              <a:t>150,1 </a:t>
            </a:r>
            <a:r>
              <a:rPr lang="ru-RU" sz="1200" dirty="0">
                <a:solidFill>
                  <a:schemeClr val="tx1"/>
                </a:solidFill>
              </a:rPr>
              <a:t>млрд.руб. (темп роста к </a:t>
            </a:r>
            <a:r>
              <a:rPr lang="ru-RU" sz="1200" dirty="0" smtClean="0">
                <a:solidFill>
                  <a:schemeClr val="tx1"/>
                </a:solidFill>
              </a:rPr>
              <a:t>июню </a:t>
            </a:r>
            <a:r>
              <a:rPr lang="ru-RU" sz="1200" dirty="0">
                <a:solidFill>
                  <a:schemeClr val="tx1"/>
                </a:solidFill>
              </a:rPr>
              <a:t>2023 г. – </a:t>
            </a:r>
            <a:r>
              <a:rPr lang="ru-RU" sz="1200" dirty="0" smtClean="0">
                <a:solidFill>
                  <a:schemeClr val="tx1"/>
                </a:solidFill>
              </a:rPr>
              <a:t>142,8%)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" name="Google Shape;809;p51"/>
          <p:cNvSpPr txBox="1"/>
          <p:nvPr/>
        </p:nvSpPr>
        <p:spPr bwMode="auto">
          <a:xfrm>
            <a:off x="7578766" y="4267201"/>
            <a:ext cx="3033104" cy="37195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  <a:defRPr/>
            </a:pPr>
            <a:r>
              <a:rPr lang="ru-RU" sz="2500" b="1">
                <a:ea typeface="Arial"/>
                <a:cs typeface="Arial"/>
              </a:rPr>
              <a:t>Строительство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273967" y="4729663"/>
            <a:ext cx="5766119" cy="5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00" algn="just">
              <a:lnSpc>
                <a:spcPct val="113999"/>
              </a:lnSpc>
              <a:buNone/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Ввод в действие общей площади жилых домов </a:t>
            </a:r>
            <a:r>
              <a:rPr lang="ru-RU" sz="1200" dirty="0"/>
              <a:t>на территории города за </a:t>
            </a:r>
            <a:r>
              <a:rPr lang="ru-RU" sz="1200" dirty="0" smtClean="0"/>
              <a:t>июнь </a:t>
            </a:r>
            <a:r>
              <a:rPr lang="ru-RU" sz="1200" dirty="0"/>
              <a:t>2024 года составил </a:t>
            </a:r>
            <a:r>
              <a:rPr lang="ru-RU" sz="1200" dirty="0" smtClean="0">
                <a:solidFill>
                  <a:schemeClr val="tx1"/>
                </a:solidFill>
              </a:rPr>
              <a:t>31,5 </a:t>
            </a:r>
            <a:r>
              <a:rPr lang="ru-RU" sz="1200" dirty="0">
                <a:solidFill>
                  <a:schemeClr val="tx1"/>
                </a:solidFill>
              </a:rPr>
              <a:t>тыс.м</a:t>
            </a:r>
            <a:r>
              <a:rPr lang="ru-RU" sz="1200" dirty="0">
                <a:solidFill>
                  <a:schemeClr val="tx1"/>
                </a:solidFill>
                <a:cs typeface="Times New Roman"/>
              </a:rPr>
              <a:t>²</a:t>
            </a:r>
            <a:r>
              <a:rPr lang="ru-RU" sz="1200" dirty="0">
                <a:solidFill>
                  <a:schemeClr val="tx1"/>
                </a:solidFill>
              </a:rPr>
              <a:t>, в т.ч. ИЖС – </a:t>
            </a:r>
            <a:r>
              <a:rPr lang="ru-RU" sz="1200" dirty="0" smtClean="0">
                <a:solidFill>
                  <a:schemeClr val="tx1"/>
                </a:solidFill>
              </a:rPr>
              <a:t>26,3 </a:t>
            </a:r>
            <a:r>
              <a:rPr lang="ru-RU" sz="1200" dirty="0">
                <a:solidFill>
                  <a:schemeClr val="tx1"/>
                </a:solidFill>
              </a:rPr>
              <a:t>тыс.</a:t>
            </a:r>
            <a:r>
              <a:rPr lang="ru-RU" sz="1200" u="none" dirty="0">
                <a:solidFill>
                  <a:schemeClr val="tx1"/>
                </a:solidFill>
              </a:rPr>
              <a:t>м</a:t>
            </a:r>
            <a:r>
              <a:rPr lang="ru-RU" sz="1200" u="none" dirty="0">
                <a:solidFill>
                  <a:schemeClr val="tx1"/>
                </a:solidFill>
                <a:cs typeface="Times New Roman"/>
              </a:rPr>
              <a:t>²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graphicFrame>
        <p:nvGraphicFramePr>
          <p:cNvPr id="1007110749" name="Диаграмма 1007110748"/>
          <p:cNvGraphicFramePr>
            <a:graphicFrameLocks/>
          </p:cNvGraphicFramePr>
          <p:nvPr/>
        </p:nvGraphicFramePr>
        <p:xfrm>
          <a:off x="7646443" y="5518521"/>
          <a:ext cx="3015046" cy="1099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"/>
          <p:cNvSpPr txBox="1"/>
          <p:nvPr/>
        </p:nvSpPr>
        <p:spPr bwMode="auto">
          <a:xfrm>
            <a:off x="7224355" y="5238426"/>
            <a:ext cx="3863545" cy="2800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200" b="1">
                <a:solidFill>
                  <a:srgbClr val="3F5170"/>
                </a:solidFill>
              </a:rPr>
              <a:t>Введено жилья, </a:t>
            </a:r>
            <a:r>
              <a:rPr lang="ru-RU" sz="1200" i="1">
                <a:solidFill>
                  <a:srgbClr val="3F5170"/>
                </a:solidFill>
              </a:rPr>
              <a:t>тыс.кв.м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6255403" y="1505608"/>
          <a:ext cx="5800726" cy="2947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5" name="Google Shape;809;p51"/>
          <p:cNvSpPr txBox="1"/>
          <p:nvPr/>
        </p:nvSpPr>
        <p:spPr bwMode="auto">
          <a:xfrm>
            <a:off x="1466106" y="120156"/>
            <a:ext cx="3056238" cy="51027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  <a:defRPr/>
            </a:pPr>
            <a:r>
              <a:rPr lang="ru-RU" sz="2500" b="1">
                <a:ea typeface="Arial"/>
                <a:cs typeface="Arial"/>
              </a:rPr>
              <a:t>Инфляция</a:t>
            </a:r>
          </a:p>
        </p:txBody>
      </p:sp>
      <p:graphicFrame>
        <p:nvGraphicFramePr>
          <p:cNvPr id="1425252747" name="Диаграмма 1425252746"/>
          <p:cNvGraphicFramePr>
            <a:graphicFrameLocks/>
          </p:cNvGraphicFramePr>
          <p:nvPr/>
        </p:nvGraphicFramePr>
        <p:xfrm>
          <a:off x="321968" y="0"/>
          <a:ext cx="5452302" cy="3451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19674142" name="Диаграмма 2019674141"/>
          <p:cNvGraphicFramePr>
            <a:graphicFrameLocks/>
          </p:cNvGraphicFramePr>
          <p:nvPr/>
        </p:nvGraphicFramePr>
        <p:xfrm>
          <a:off x="414865" y="3285927"/>
          <a:ext cx="6186613" cy="215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741635" y="3123225"/>
            <a:ext cx="47861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dirty="0">
                <a:ln>
                  <a:noFill/>
                </a:ln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Прирост (снижение) ИПЦ за </a:t>
            </a:r>
            <a:r>
              <a:rPr lang="ru-RU" sz="1200" b="1" i="0" u="none" strike="noStrike" cap="none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июнь </a:t>
            </a:r>
            <a:r>
              <a:rPr lang="ru-RU" sz="1200" b="1" dirty="0" smtClean="0">
                <a:latin typeface="+mj-lt"/>
                <a:ea typeface="Times New Roman"/>
                <a:cs typeface="Arial"/>
              </a:rPr>
              <a:t>2024 </a:t>
            </a:r>
            <a:r>
              <a:rPr lang="ru-RU" sz="1200" b="1" i="0" u="none" strike="noStrike" cap="none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г</a:t>
            </a:r>
            <a:r>
              <a:rPr lang="ru-RU" sz="1200" b="1" i="0" u="none" strike="noStrike" cap="none" dirty="0">
                <a:ln>
                  <a:noFill/>
                </a:ln>
                <a:solidFill>
                  <a:schemeClr val="tx1"/>
                </a:solidFill>
                <a:latin typeface="+mj-lt"/>
                <a:ea typeface="Times New Roman"/>
                <a:cs typeface="Arial"/>
              </a:rPr>
              <a:t>., %</a:t>
            </a:r>
            <a:endParaRPr lang="ru-RU" sz="1800" b="0" i="0" u="none" strike="noStrike" cap="none" dirty="0">
              <a:ln>
                <a:noFill/>
              </a:ln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384" name="Rectangle 25"/>
          <p:cNvSpPr/>
          <p:nvPr/>
        </p:nvSpPr>
        <p:spPr bwMode="auto">
          <a:xfrm>
            <a:off x="317394" y="5533167"/>
            <a:ext cx="5372508" cy="1134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Общая ценовая ситуация в Нижегородской области</a:t>
            </a:r>
            <a:endParaRPr dirty="0"/>
          </a:p>
          <a:p>
            <a:pPr lvl="0" algn="just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ü"/>
              <a:defRPr/>
            </a:pPr>
            <a:r>
              <a:rPr lang="ru-RU" sz="1200" dirty="0">
                <a:latin typeface="+mj-lt"/>
                <a:cs typeface="Arial"/>
              </a:rPr>
              <a:t>индекс потребительских цен за </a:t>
            </a:r>
            <a:r>
              <a:rPr lang="ru-RU" sz="1200" dirty="0" smtClean="0">
                <a:latin typeface="+mj-lt"/>
                <a:cs typeface="Arial"/>
              </a:rPr>
              <a:t>июнь </a:t>
            </a:r>
            <a:r>
              <a:rPr lang="ru-RU" sz="1200" dirty="0">
                <a:latin typeface="+mj-lt"/>
                <a:cs typeface="Arial"/>
              </a:rPr>
              <a:t>2024 года по отношению к декабрю 2023 года составил </a:t>
            </a:r>
            <a:r>
              <a:rPr lang="ru-RU" sz="1200" dirty="0" smtClean="0">
                <a:solidFill>
                  <a:schemeClr val="tx1"/>
                </a:solidFill>
                <a:latin typeface="+mj-lt"/>
                <a:cs typeface="Arial"/>
              </a:rPr>
              <a:t>103%; </a:t>
            </a:r>
            <a:endParaRPr dirty="0">
              <a:solidFill>
                <a:schemeClr val="tx1"/>
              </a:solidFill>
            </a:endParaRPr>
          </a:p>
          <a:p>
            <a:pPr lvl="0" algn="just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ü"/>
              <a:defRPr/>
            </a:pPr>
            <a:r>
              <a:rPr lang="ru-RU" sz="1200" dirty="0">
                <a:latin typeface="+mj-lt"/>
                <a:cs typeface="Arial"/>
              </a:rPr>
              <a:t>наименьшими темпами с начала 2024 года дорожали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Arial"/>
              </a:rPr>
              <a:t>непродовольственные товары.</a:t>
            </a:r>
            <a:endParaRPr sz="1200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7047080" y="256642"/>
            <a:ext cx="429476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500" b="1">
                <a:ea typeface="Arial"/>
                <a:cs typeface="Arial"/>
              </a:rPr>
              <a:t>Потребительский рынок</a:t>
            </a:r>
            <a:endParaRPr lang="ru-RU" sz="250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738551" y="1395341"/>
          <a:ext cx="5090983" cy="218549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038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25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25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7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61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3995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/>
                        <a:t>Наименование показателя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июнь</a:t>
                      </a:r>
                      <a:endParaRPr lang="ru-RU" sz="900" dirty="0"/>
                    </a:p>
                    <a:p>
                      <a:pPr algn="ctr">
                        <a:defRPr/>
                      </a:pPr>
                      <a:r>
                        <a:rPr lang="ru-RU" sz="900" dirty="0"/>
                        <a:t> 2024 г.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/>
                        <a:t>к </a:t>
                      </a:r>
                      <a:r>
                        <a:rPr lang="ru-RU" sz="900" dirty="0" smtClean="0"/>
                        <a:t>маю </a:t>
                      </a:r>
                      <a:r>
                        <a:rPr lang="ru-RU" sz="900" dirty="0"/>
                        <a:t>2024 г.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к июню 2023 г.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33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/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/>
                        <a:t>тенденция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%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тенденция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9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6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Оборот розничной торговли, </a:t>
                      </a:r>
                      <a:endParaRPr/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млрд. руб.</a:t>
                      </a:r>
                      <a:endParaRPr lang="ru-RU" sz="9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32,4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99,1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отриц.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120,5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</a:rPr>
                        <a:t>полож.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788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900"/>
                        <a:t>Оборот общественного питания,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900"/>
                        <a:t>млрд. руб.</a:t>
                      </a:r>
                      <a:endParaRPr lang="ru-RU" sz="9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отриц.</a:t>
                      </a:r>
                    </a:p>
                    <a:p>
                      <a:pPr algn="ctr">
                        <a:defRPr/>
                      </a:pP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135,7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90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</a:rPr>
                        <a:t>полож.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9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5" name="Текст 2"/>
          <p:cNvSpPr txBox="1"/>
          <p:nvPr/>
        </p:nvSpPr>
        <p:spPr bwMode="auto">
          <a:xfrm>
            <a:off x="6559827" y="4242485"/>
            <a:ext cx="5271714" cy="1665334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13999"/>
              </a:lnSpc>
              <a:buNone/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Оборот розничной торговли </a:t>
            </a:r>
            <a:r>
              <a:rPr lang="ru-RU" sz="1200" dirty="0"/>
              <a:t>по крупным и средним организациям в </a:t>
            </a:r>
            <a:r>
              <a:rPr lang="ru-RU" sz="1200" dirty="0" smtClean="0"/>
              <a:t>июне </a:t>
            </a:r>
            <a:r>
              <a:rPr lang="ru-RU" sz="1200" dirty="0"/>
              <a:t>2024 года составил </a:t>
            </a:r>
            <a:r>
              <a:rPr lang="ru-RU" sz="1200" dirty="0" smtClean="0">
                <a:solidFill>
                  <a:schemeClr val="tx1"/>
                </a:solidFill>
              </a:rPr>
              <a:t>32,4 </a:t>
            </a:r>
            <a:r>
              <a:rPr lang="ru-RU" sz="1200" dirty="0">
                <a:solidFill>
                  <a:schemeClr val="tx1"/>
                </a:solidFill>
              </a:rPr>
              <a:t>м</a:t>
            </a:r>
            <a:r>
              <a:rPr lang="ru-RU" sz="1200" dirty="0"/>
              <a:t>лрд.руб., увеличившись к соответствующему месяцу 2023 года на </a:t>
            </a:r>
            <a:r>
              <a:rPr lang="ru-RU" sz="1200" dirty="0" smtClean="0">
                <a:solidFill>
                  <a:schemeClr val="tx1"/>
                </a:solidFill>
              </a:rPr>
              <a:t>20,5%.</a:t>
            </a:r>
            <a:endParaRPr dirty="0">
              <a:solidFill>
                <a:schemeClr val="tx1"/>
              </a:solidFill>
            </a:endParaRPr>
          </a:p>
          <a:p>
            <a:pPr indent="0" algn="just">
              <a:lnSpc>
                <a:spcPct val="113999"/>
              </a:lnSpc>
              <a:buNone/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Оборот общественного питания </a:t>
            </a:r>
            <a:r>
              <a:rPr lang="ru-RU" sz="1200" dirty="0"/>
              <a:t>по крупным и средним организациям в </a:t>
            </a:r>
            <a:r>
              <a:rPr lang="ru-RU" sz="1200" dirty="0" smtClean="0"/>
              <a:t>июне </a:t>
            </a:r>
            <a:r>
              <a:rPr lang="ru-RU" sz="1200" dirty="0"/>
              <a:t>2024 года по сравнению с </a:t>
            </a:r>
            <a:r>
              <a:rPr lang="ru-RU" sz="1200" dirty="0" smtClean="0"/>
              <a:t>июнем </a:t>
            </a:r>
            <a:r>
              <a:rPr lang="ru-RU" sz="1200" dirty="0"/>
              <a:t>2023 года </a:t>
            </a:r>
            <a:r>
              <a:rPr lang="ru-RU" sz="1200" dirty="0">
                <a:solidFill>
                  <a:schemeClr val="tx1"/>
                </a:solidFill>
              </a:rPr>
              <a:t>увеличился на </a:t>
            </a:r>
            <a:r>
              <a:rPr lang="ru-RU" sz="1200" dirty="0" smtClean="0">
                <a:solidFill>
                  <a:schemeClr val="tx1"/>
                </a:solidFill>
              </a:rPr>
              <a:t>35,7%.</a:t>
            </a:r>
            <a:endParaRPr sz="1000" dirty="0">
              <a:solidFill>
                <a:schemeClr val="tx1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sz="1000" dirty="0">
              <a:solidFill>
                <a:schemeClr val="tx1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 dirty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 dirty="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en-US" sz="1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855134" y="3623729"/>
            <a:ext cx="96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900" dirty="0"/>
              <a:t>Платные</a:t>
            </a:r>
            <a:endParaRPr dirty="0"/>
          </a:p>
          <a:p>
            <a:pPr algn="r">
              <a:defRPr/>
            </a:pPr>
            <a:r>
              <a:rPr lang="ru-RU" sz="900" dirty="0"/>
              <a:t>услуги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414866" y="4288366"/>
            <a:ext cx="1405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900" dirty="0"/>
              <a:t>Непродовольственные товары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414866" y="4969937"/>
            <a:ext cx="1405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900" dirty="0"/>
              <a:t>Продовольственные товары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016915397" name="Диаграмма 1016915396"/>
          <p:cNvGraphicFramePr>
            <a:graphicFrameLocks/>
          </p:cNvGraphicFramePr>
          <p:nvPr/>
        </p:nvGraphicFramePr>
        <p:xfrm>
          <a:off x="1038911" y="1644905"/>
          <a:ext cx="4385563" cy="1781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5" name="Google Shape;809;p51"/>
          <p:cNvSpPr txBox="1"/>
          <p:nvPr/>
        </p:nvSpPr>
        <p:spPr bwMode="auto">
          <a:xfrm>
            <a:off x="6764896" y="276444"/>
            <a:ext cx="5008606" cy="111163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0000"/>
              </a:buClr>
              <a:buSzPts val="1100"/>
              <a:defRPr/>
            </a:pPr>
            <a:r>
              <a:rPr lang="ru-RU" sz="2500" b="1">
                <a:ea typeface="Arial"/>
                <a:cs typeface="Arial"/>
              </a:rPr>
              <a:t>Муниципальные закупки</a:t>
            </a:r>
          </a:p>
        </p:txBody>
      </p:sp>
      <p:sp>
        <p:nvSpPr>
          <p:cNvPr id="50" name="Текст 2"/>
          <p:cNvSpPr txBox="1"/>
          <p:nvPr/>
        </p:nvSpPr>
        <p:spPr bwMode="auto">
          <a:xfrm>
            <a:off x="691978" y="4806778"/>
            <a:ext cx="10750379" cy="2215978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endParaRPr lang="ru-RU" sz="1200"/>
          </a:p>
          <a:p>
            <a:pPr marL="0" indent="0">
              <a:buNone/>
              <a:defRPr/>
            </a:pPr>
            <a:endParaRPr lang="en-US" sz="1200"/>
          </a:p>
          <a:p>
            <a:pPr marL="0" indent="0">
              <a:buNone/>
              <a:defRPr/>
            </a:pPr>
            <a:endParaRPr lang="ru-RU" sz="100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ru-RU" sz="1000">
              <a:solidFill>
                <a:prstClr val="black"/>
              </a:solidFill>
              <a:latin typeface="+mj-lt"/>
            </a:endParaRPr>
          </a:p>
          <a:p>
            <a:pPr marL="0" indent="0">
              <a:lnSpc>
                <a:spcPct val="140000"/>
              </a:lnSpc>
              <a:buNone/>
              <a:defRPr/>
            </a:pPr>
            <a:endParaRPr lang="en-US" sz="1000">
              <a:solidFill>
                <a:prstClr val="black"/>
              </a:solidFill>
              <a:latin typeface="+mj-lt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7104109" y="3674261"/>
            <a:ext cx="3673849" cy="70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900" b="0" i="0" u="none" strike="noStrike" cap="none">
                <a:ln>
                  <a:noFill/>
                </a:ln>
                <a:solidFill>
                  <a:schemeClr val="tx1"/>
                </a:solidFill>
                <a:latin typeface="+mj-lt"/>
                <a:cs typeface="Times New Roman"/>
              </a:rPr>
              <a:t>Справочно:  информация по процедурам размещения заказа, организованным и проведенным </a:t>
            </a:r>
            <a:r>
              <a:rPr lang="ru-RU" sz="900" b="0" i="0" u="none" strike="noStrike" cap="none">
                <a:ln>
                  <a:noFill/>
                </a:ln>
                <a:latin typeface="+mj-lt"/>
                <a:cs typeface="Times New Roman"/>
              </a:rPr>
              <a:t>ДЭР</a:t>
            </a:r>
            <a:endParaRPr lang="ru-RU" sz="1300" b="1" i="0" u="none" strike="noStrike" cap="none">
              <a:ln>
                <a:noFill/>
              </a:ln>
              <a:latin typeface="+mj-lt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29" name="Текст 2"/>
          <p:cNvSpPr txBox="1"/>
          <p:nvPr/>
        </p:nvSpPr>
        <p:spPr bwMode="auto">
          <a:xfrm>
            <a:off x="0" y="873211"/>
            <a:ext cx="6853883" cy="782594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252000">
              <a:lnSpc>
                <a:spcPct val="113999"/>
              </a:lnSpc>
              <a:spcBef>
                <a:spcPts val="0"/>
              </a:spcBef>
              <a:buNone/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 </a:t>
            </a:r>
            <a:r>
              <a:rPr lang="ru-RU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01.07.2024 </a:t>
            </a: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года</a:t>
            </a:r>
            <a:r>
              <a:rPr lang="ru-RU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endParaRPr dirty="0"/>
          </a:p>
          <a:p>
            <a:pPr marL="0" lvl="0" indent="252000">
              <a:lnSpc>
                <a:spcPct val="113999"/>
              </a:lnSpc>
              <a:spcBef>
                <a:spcPts val="0"/>
              </a:spcBef>
              <a:buNone/>
              <a:defRPr/>
            </a:pPr>
            <a:r>
              <a:rPr lang="ru-RU" sz="1200" dirty="0"/>
              <a:t>собственные доходы бюджета города исполнены</a:t>
            </a:r>
            <a:r>
              <a:rPr lang="ru-RU" sz="1200" dirty="0">
                <a:solidFill>
                  <a:schemeClr val="tx1"/>
                </a:solidFill>
              </a:rPr>
              <a:t> на </a:t>
            </a:r>
            <a:r>
              <a:rPr lang="ru-RU" sz="1200" dirty="0" smtClean="0">
                <a:solidFill>
                  <a:schemeClr val="tx1"/>
                </a:solidFill>
              </a:rPr>
              <a:t>48,4%, </a:t>
            </a:r>
            <a:r>
              <a:rPr lang="ru-RU" sz="1200" dirty="0">
                <a:solidFill>
                  <a:schemeClr val="tx1"/>
                </a:solidFill>
              </a:rPr>
              <a:t>расходы – на </a:t>
            </a:r>
            <a:r>
              <a:rPr lang="ru-RU" sz="1200" dirty="0" smtClean="0">
                <a:solidFill>
                  <a:schemeClr val="tx1"/>
                </a:solidFill>
              </a:rPr>
              <a:t>38,6%;</a:t>
            </a:r>
            <a:endParaRPr dirty="0">
              <a:solidFill>
                <a:schemeClr val="tx1"/>
              </a:solidFill>
            </a:endParaRPr>
          </a:p>
          <a:p>
            <a:pPr marL="0" lvl="0" indent="252000">
              <a:lnSpc>
                <a:spcPct val="113999"/>
              </a:lnSpc>
              <a:spcBef>
                <a:spcPts val="0"/>
              </a:spcBef>
              <a:buNone/>
              <a:defRPr/>
            </a:pPr>
            <a:r>
              <a:rPr lang="ru-RU" sz="1200" dirty="0">
                <a:solidFill>
                  <a:schemeClr val="tx1"/>
                </a:solidFill>
              </a:rPr>
              <a:t>налоговые доходы составили </a:t>
            </a:r>
            <a:r>
              <a:rPr lang="ru-RU" sz="1200" dirty="0" smtClean="0">
                <a:solidFill>
                  <a:schemeClr val="tx1"/>
                </a:solidFill>
              </a:rPr>
              <a:t>10,3 </a:t>
            </a:r>
            <a:r>
              <a:rPr lang="ru-RU" sz="1200" dirty="0">
                <a:solidFill>
                  <a:schemeClr val="tx1"/>
                </a:solidFill>
              </a:rPr>
              <a:t>млрд.руб., неналоговые – </a:t>
            </a:r>
            <a:r>
              <a:rPr lang="ru-RU" sz="1200" dirty="0" smtClean="0">
                <a:solidFill>
                  <a:schemeClr val="tx1"/>
                </a:solidFill>
              </a:rPr>
              <a:t>3,2 </a:t>
            </a:r>
            <a:r>
              <a:rPr lang="ru-RU" sz="1200" dirty="0">
                <a:solidFill>
                  <a:schemeClr val="tx1"/>
                </a:solidFill>
              </a:rPr>
              <a:t>млрд.руб.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57128" y="295188"/>
            <a:ext cx="510588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500" b="1">
                <a:ea typeface="Arial"/>
                <a:cs typeface="Arial"/>
              </a:rPr>
              <a:t>Исполнение бюджета города</a:t>
            </a:r>
            <a:endParaRPr lang="ru-RU" sz="2500"/>
          </a:p>
        </p:txBody>
      </p:sp>
      <p:graphicFrame>
        <p:nvGraphicFramePr>
          <p:cNvPr id="331601698" name="Диаграмма 331601697"/>
          <p:cNvGraphicFramePr>
            <a:graphicFrameLocks/>
          </p:cNvGraphicFramePr>
          <p:nvPr/>
        </p:nvGraphicFramePr>
        <p:xfrm>
          <a:off x="415617" y="3665296"/>
          <a:ext cx="5488715" cy="2703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960972" y="4738164"/>
            <a:ext cx="4658697" cy="113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319088" algn="l"/>
                <a:tab pos="342900" algn="l"/>
                <a:tab pos="498475" algn="l"/>
              </a:tabLst>
              <a:defRPr/>
            </a:pPr>
            <a:r>
              <a:rPr lang="ru-RU" sz="1200" dirty="0">
                <a:ea typeface="Times New Roman"/>
                <a:cs typeface="Arial"/>
              </a:rPr>
              <a:t>За </a:t>
            </a:r>
            <a:r>
              <a:rPr lang="ru-RU" sz="1200" dirty="0" smtClean="0">
                <a:ea typeface="Times New Roman"/>
                <a:cs typeface="Arial"/>
              </a:rPr>
              <a:t>июнь </a:t>
            </a:r>
            <a:r>
              <a:rPr lang="ru-RU" sz="1200" dirty="0">
                <a:ea typeface="Times New Roman"/>
                <a:cs typeface="Arial"/>
              </a:rPr>
              <a:t>2024 </a:t>
            </a:r>
            <a:r>
              <a:rPr lang="ru-RU" sz="1200" b="0" i="0" u="none" strike="noStrike" cap="none" dirty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года было </a:t>
            </a: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Times New Roman"/>
                <a:cs typeface="Arial"/>
              </a:rPr>
              <a:t>заключено муниципальных контрактов</a:t>
            </a:r>
            <a:r>
              <a:rPr lang="ru-RU" sz="1200" b="0" i="0" u="none" strike="noStrike" cap="none" dirty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 на поставку товаров (оказание услуг, выполнение работ) на </a:t>
            </a:r>
            <a:r>
              <a:rPr lang="ru-RU" sz="1200" b="0" i="0" u="none" strike="noStrike" cap="none" dirty="0">
                <a:ln>
                  <a:noFill/>
                </a:ln>
                <a:ea typeface="Times New Roman"/>
                <a:cs typeface="Arial"/>
              </a:rPr>
              <a:t>общую сумму </a:t>
            </a:r>
            <a:r>
              <a:rPr lang="ru-RU" sz="1200" b="0" i="0" u="none" strike="noStrike" cap="none" dirty="0" smtClean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1 030,1 </a:t>
            </a:r>
            <a:r>
              <a:rPr lang="ru-RU" sz="1200" dirty="0" smtClean="0">
                <a:solidFill>
                  <a:schemeClr val="tx1"/>
                </a:solidFill>
                <a:ea typeface="Times New Roman"/>
                <a:cs typeface="Arial"/>
              </a:rPr>
              <a:t>млн.руб</a:t>
            </a:r>
            <a:r>
              <a:rPr lang="ru-RU" sz="1200" dirty="0">
                <a:solidFill>
                  <a:schemeClr val="tx1"/>
                </a:solidFill>
                <a:ea typeface="Times New Roman"/>
                <a:cs typeface="Arial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0" marR="0" lvl="0" algn="just" defTabSz="914400">
              <a:lnSpc>
                <a:spcPct val="113999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319088" algn="l"/>
                <a:tab pos="342900" algn="l"/>
                <a:tab pos="498475" algn="l"/>
              </a:tabLst>
              <a:defRPr/>
            </a:pPr>
            <a:r>
              <a:rPr lang="ru-RU" sz="12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Times New Roman"/>
                <a:cs typeface="Arial"/>
              </a:rPr>
              <a:t>Экономия бюджетных средств </a:t>
            </a:r>
            <a:r>
              <a:rPr lang="ru-RU" sz="1200" b="0" i="0" u="none" strike="noStrike" cap="none" dirty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за </a:t>
            </a:r>
            <a:r>
              <a:rPr lang="ru-RU" sz="1200" b="0" i="0" u="none" strike="noStrike" cap="none" dirty="0" smtClean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июнь </a:t>
            </a:r>
            <a:r>
              <a:rPr lang="ru-RU" sz="1200" b="0" i="0" u="none" strike="noStrike" cap="none" dirty="0">
                <a:ln>
                  <a:noFill/>
                </a:ln>
                <a:solidFill>
                  <a:schemeClr val="tx1"/>
                </a:solidFill>
                <a:ea typeface="Times New Roman"/>
                <a:cs typeface="Arial"/>
              </a:rPr>
              <a:t>2024 года </a:t>
            </a:r>
            <a:r>
              <a:rPr lang="ru-RU" sz="1200" dirty="0">
                <a:ea typeface="Times New Roman"/>
                <a:cs typeface="Arial"/>
              </a:rPr>
              <a:t>составила </a:t>
            </a:r>
            <a:r>
              <a:rPr lang="ru-RU" sz="1200" dirty="0" smtClean="0">
                <a:solidFill>
                  <a:schemeClr val="tx1"/>
                </a:solidFill>
                <a:ea typeface="Times New Roman"/>
                <a:cs typeface="Arial"/>
              </a:rPr>
              <a:t>51,7 </a:t>
            </a:r>
            <a:r>
              <a:rPr lang="ru-RU" sz="1200" dirty="0">
                <a:solidFill>
                  <a:schemeClr val="tx1"/>
                </a:solidFill>
                <a:ea typeface="Times New Roman"/>
                <a:cs typeface="Arial"/>
              </a:rPr>
              <a:t>млн.руб.</a:t>
            </a:r>
            <a:endParaRPr dirty="0">
              <a:solidFill>
                <a:schemeClr val="tx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935163" y="1280289"/>
          <a:ext cx="4858903" cy="1938312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2261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25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46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4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июнь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2024 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.,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</a:rPr>
                        <a:t>млн.руб.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январь-июнь 2024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.,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</a:rPr>
                        <a:t>млн.руб.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1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100" b="0" dirty="0"/>
                        <a:t>Сумма начальной максимальной цены контракта</a:t>
                      </a:r>
                      <a:endParaRPr lang="ru-RU" sz="11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1 030,1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9 768,8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100" b="0"/>
                        <a:t>Сумма контракта с победителем</a:t>
                      </a:r>
                      <a:endParaRPr lang="ru-RU" sz="11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978,4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9 126,6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100" b="0"/>
                        <a:t>Сумма экономии</a:t>
                      </a:r>
                      <a:endParaRPr lang="ru-RU" sz="11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51,7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642,2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дминистрация Нижний">
      <a:dk1>
        <a:srgbClr val="3F5170"/>
      </a:dk1>
      <a:lt1>
        <a:srgbClr val="FFFFFF"/>
      </a:lt1>
      <a:dk2>
        <a:srgbClr val="6B7C9B"/>
      </a:dk2>
      <a:lt2>
        <a:srgbClr val="F2F2F2"/>
      </a:lt2>
      <a:accent1>
        <a:srgbClr val="EF7D4B"/>
      </a:accent1>
      <a:accent2>
        <a:srgbClr val="B0C3E4"/>
      </a:accent2>
      <a:accent3>
        <a:srgbClr val="7BC3AA"/>
      </a:accent3>
      <a:accent4>
        <a:srgbClr val="9FE6CD"/>
      </a:accent4>
      <a:accent5>
        <a:srgbClr val="D6E7F8"/>
      </a:accent5>
      <a:accent6>
        <a:srgbClr val="D45731"/>
      </a:accent6>
      <a:hlink>
        <a:srgbClr val="6B7C9B"/>
      </a:hlink>
      <a:folHlink>
        <a:srgbClr val="0097A7"/>
      </a:folHlink>
    </a:clrScheme>
    <a:fontScheme name="Другая 2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712</Words>
  <Application>Microsoft Office PowerPoint</Application>
  <DocSecurity>0</DocSecurity>
  <PresentationFormat>Произвольный</PresentationFormat>
  <Paragraphs>184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Кузнецова Ксения Сергеевна</dc:creator>
  <cp:lastModifiedBy>mamaeva</cp:lastModifiedBy>
  <cp:revision>1180</cp:revision>
  <dcterms:created xsi:type="dcterms:W3CDTF">2020-08-30T06:20:20Z</dcterms:created>
  <dcterms:modified xsi:type="dcterms:W3CDTF">2024-10-01T10:37:18Z</dcterms:modified>
  <dc:identifier/>
  <dc:language/>
  <cp:version/>
</cp:coreProperties>
</file>